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57" r:id="rId5"/>
    <p:sldId id="260" r:id="rId6"/>
    <p:sldId id="261" r:id="rId7"/>
    <p:sldId id="268" r:id="rId8"/>
    <p:sldId id="272" r:id="rId9"/>
    <p:sldId id="270" r:id="rId10"/>
    <p:sldId id="269" r:id="rId11"/>
    <p:sldId id="264" r:id="rId12"/>
    <p:sldId id="273" r:id="rId13"/>
    <p:sldId id="265" r:id="rId14"/>
    <p:sldId id="274" r:id="rId15"/>
    <p:sldId id="266" r:id="rId16"/>
    <p:sldId id="275"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p:scale>
          <a:sx n="50" d="100"/>
          <a:sy n="50" d="100"/>
        </p:scale>
        <p:origin x="1934" y="65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gif>
</file>

<file path=ppt/media/image10.png>
</file>

<file path=ppt/media/image11.png>
</file>

<file path=ppt/media/image12.png>
</file>

<file path=ppt/media/image13.jpeg>
</file>

<file path=ppt/media/image14.jpeg>
</file>

<file path=ppt/media/image2.gif>
</file>

<file path=ppt/media/image3.gif>
</file>

<file path=ppt/media/image4.gif>
</file>

<file path=ppt/media/image5.gif>
</file>

<file path=ppt/media/image6.gif>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CF926-4B9F-5834-1849-5BF7A31FEF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CD6282E-016E-D8CA-6B97-511F119E04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2F9EEDB4-CE31-A929-8E4C-E385C2306DFD}"/>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5" name="Footer Placeholder 4">
            <a:extLst>
              <a:ext uri="{FF2B5EF4-FFF2-40B4-BE49-F238E27FC236}">
                <a16:creationId xmlns:a16="http://schemas.microsoft.com/office/drawing/2014/main" id="{CF80A258-A6F9-FD91-120F-EC02E5A848A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C9D937D-BDBC-A34F-AF6F-41B8F2DD0B37}"/>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1241644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F5717B-7070-DB43-4BEB-F8CE79418CAE}"/>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B12096B-2C46-F7AB-E2D1-AC76803C961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ADD0B45-292D-125D-A0AF-EB589B093426}"/>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5" name="Footer Placeholder 4">
            <a:extLst>
              <a:ext uri="{FF2B5EF4-FFF2-40B4-BE49-F238E27FC236}">
                <a16:creationId xmlns:a16="http://schemas.microsoft.com/office/drawing/2014/main" id="{9456596F-1C7B-8588-FB97-463F5768F8E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2B50AB5-C87F-65B1-0B3B-616CB5C94C09}"/>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813560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0FD558-2F07-F62A-37BE-7C4BDD78110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757C36E-B082-0D53-8466-6953E27C787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3E71FF6-C654-144E-8AEF-8A63572F5598}"/>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5" name="Footer Placeholder 4">
            <a:extLst>
              <a:ext uri="{FF2B5EF4-FFF2-40B4-BE49-F238E27FC236}">
                <a16:creationId xmlns:a16="http://schemas.microsoft.com/office/drawing/2014/main" id="{520C824D-F5A9-BAEB-4DFB-AF165E903F6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060987A-FB57-DE75-A7BB-6C3B73CE2466}"/>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239818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B32A7-C31A-8600-FFF6-779E02B2819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B77B5DD-BBEA-3400-4990-8747DB97EC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91BA75-07E3-5EA7-CF64-EFDC65385794}"/>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5" name="Footer Placeholder 4">
            <a:extLst>
              <a:ext uri="{FF2B5EF4-FFF2-40B4-BE49-F238E27FC236}">
                <a16:creationId xmlns:a16="http://schemas.microsoft.com/office/drawing/2014/main" id="{7BE89CBA-A7AF-01DA-F411-9ACCA1AA514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9ACCBA6-0DDD-978B-B9B2-915113957D63}"/>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20169360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35A4D-069B-454F-BEBE-F17FCBB5D88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289C2FA-905C-C091-D258-8B8D3ED7C65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E12E796-CDA4-0A4B-1334-6E8501A3BC64}"/>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5" name="Footer Placeholder 4">
            <a:extLst>
              <a:ext uri="{FF2B5EF4-FFF2-40B4-BE49-F238E27FC236}">
                <a16:creationId xmlns:a16="http://schemas.microsoft.com/office/drawing/2014/main" id="{80DDBF37-2837-2D7A-7F0C-D83F37665D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C2746DB-74B4-70CA-86D0-C5C33ECB9946}"/>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371751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675A0-66AF-4505-750A-2F6DBD9B29B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FF0EF9F-59C3-8C16-D5C3-047230CA34D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F59C00C2-C7B5-7102-5C32-EC62E22C164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5D55734-A0D0-F93D-36EC-CAC1E6CD663E}"/>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6" name="Footer Placeholder 5">
            <a:extLst>
              <a:ext uri="{FF2B5EF4-FFF2-40B4-BE49-F238E27FC236}">
                <a16:creationId xmlns:a16="http://schemas.microsoft.com/office/drawing/2014/main" id="{9752F75B-3093-9973-09D1-13CEA289F07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ED1725A-ACD0-4C7A-523A-10C94C401819}"/>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826634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C58DDA-6837-BAE2-20E8-0E346BFF9338}"/>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1F360C9-E86B-E080-16D1-F8659A15421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FC0E41-31CF-D407-EBAA-C23AA64C3D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2242A2D-A15F-04B1-EEF9-95240AD9CE5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D401E2-91A3-219F-BFA3-EF16C39CAD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30539705-9C9B-A881-A9D3-2F2F5FFE395C}"/>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8" name="Footer Placeholder 7">
            <a:extLst>
              <a:ext uri="{FF2B5EF4-FFF2-40B4-BE49-F238E27FC236}">
                <a16:creationId xmlns:a16="http://schemas.microsoft.com/office/drawing/2014/main" id="{8608923C-CDB6-F292-39A2-7E8EA96FBBC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2D4C67E8-53F6-6C4F-ADF7-55FCB7EB8AAC}"/>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33008097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E2253-6EAE-AE78-BEDA-245540D4F21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17F31748-3C26-6245-DEA2-32D8D0876F04}"/>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4" name="Footer Placeholder 3">
            <a:extLst>
              <a:ext uri="{FF2B5EF4-FFF2-40B4-BE49-F238E27FC236}">
                <a16:creationId xmlns:a16="http://schemas.microsoft.com/office/drawing/2014/main" id="{AF42A979-5BC3-ADB3-1EB8-DF1ECD3F2DD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6E6A10CE-A340-0CC6-05CE-4E17E60F7046}"/>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42732450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8F1A171-9C9D-1EAC-7D6B-60415F096153}"/>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3" name="Footer Placeholder 2">
            <a:extLst>
              <a:ext uri="{FF2B5EF4-FFF2-40B4-BE49-F238E27FC236}">
                <a16:creationId xmlns:a16="http://schemas.microsoft.com/office/drawing/2014/main" id="{BF95C821-6967-5D32-591B-4B1CD11660B4}"/>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18764FE-39D7-E885-2C6C-2FA3B6D69864}"/>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2895186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2CDD6F-0302-5392-20CD-7B4400AF18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A06A202-DA7F-3D23-DBF8-0DD477E0B4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0848FF81-0FC6-94A8-2444-CB521BAC3F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FBF9B6-CF81-8B52-C004-ED99E12F2038}"/>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6" name="Footer Placeholder 5">
            <a:extLst>
              <a:ext uri="{FF2B5EF4-FFF2-40B4-BE49-F238E27FC236}">
                <a16:creationId xmlns:a16="http://schemas.microsoft.com/office/drawing/2014/main" id="{2A853C1C-22D3-6533-DB4F-0448360FBF3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26C4E88-B474-6AA7-7385-218F01DB7F56}"/>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20788381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7DE0F-0802-E35E-B6F9-7D906CF27C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8735036-5BCE-1490-2997-843F14774DB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27CDC22-5B1F-B075-20F9-DC9965C7D2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42138A-B96C-C501-1650-D2696F7E4218}"/>
              </a:ext>
            </a:extLst>
          </p:cNvPr>
          <p:cNvSpPr>
            <a:spLocks noGrp="1"/>
          </p:cNvSpPr>
          <p:nvPr>
            <p:ph type="dt" sz="half" idx="10"/>
          </p:nvPr>
        </p:nvSpPr>
        <p:spPr/>
        <p:txBody>
          <a:bodyPr/>
          <a:lstStyle/>
          <a:p>
            <a:fld id="{30200985-E26C-4231-814B-8FD62AE03E9B}" type="datetimeFigureOut">
              <a:rPr lang="en-IN" smtClean="0"/>
              <a:t>22-07-2023</a:t>
            </a:fld>
            <a:endParaRPr lang="en-IN"/>
          </a:p>
        </p:txBody>
      </p:sp>
      <p:sp>
        <p:nvSpPr>
          <p:cNvPr id="6" name="Footer Placeholder 5">
            <a:extLst>
              <a:ext uri="{FF2B5EF4-FFF2-40B4-BE49-F238E27FC236}">
                <a16:creationId xmlns:a16="http://schemas.microsoft.com/office/drawing/2014/main" id="{3F846A0C-6252-E91F-950B-73F8E70981D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95BBAF4-EDEA-8590-3221-047F79296569}"/>
              </a:ext>
            </a:extLst>
          </p:cNvPr>
          <p:cNvSpPr>
            <a:spLocks noGrp="1"/>
          </p:cNvSpPr>
          <p:nvPr>
            <p:ph type="sldNum" sz="quarter" idx="12"/>
          </p:nvPr>
        </p:nvSpPr>
        <p:spPr/>
        <p:txBody>
          <a:bodyPr/>
          <a:lstStyle/>
          <a:p>
            <a:fld id="{B54B8108-24A1-429D-BA24-039754F6AE9B}" type="slidenum">
              <a:rPr lang="en-IN" smtClean="0"/>
              <a:t>‹#›</a:t>
            </a:fld>
            <a:endParaRPr lang="en-IN"/>
          </a:p>
        </p:txBody>
      </p:sp>
    </p:spTree>
    <p:extLst>
      <p:ext uri="{BB962C8B-B14F-4D97-AF65-F5344CB8AC3E}">
        <p14:creationId xmlns:p14="http://schemas.microsoft.com/office/powerpoint/2010/main" val="22117823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962B0AD-0F14-EC3E-970F-64673036D21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9EAB4B4-FFCC-3D81-BB83-236F12060EE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CB977DA-3F4B-00A5-5840-BC8B3717F5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200985-E26C-4231-814B-8FD62AE03E9B}" type="datetimeFigureOut">
              <a:rPr lang="en-IN" smtClean="0"/>
              <a:t>22-07-2023</a:t>
            </a:fld>
            <a:endParaRPr lang="en-IN"/>
          </a:p>
        </p:txBody>
      </p:sp>
      <p:sp>
        <p:nvSpPr>
          <p:cNvPr id="5" name="Footer Placeholder 4">
            <a:extLst>
              <a:ext uri="{FF2B5EF4-FFF2-40B4-BE49-F238E27FC236}">
                <a16:creationId xmlns:a16="http://schemas.microsoft.com/office/drawing/2014/main" id="{8B1113F5-8F15-55AB-A60B-EA344ED84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D760D3D-3C9C-7DFE-6BE9-20F918D739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54B8108-24A1-429D-BA24-039754F6AE9B}" type="slidenum">
              <a:rPr lang="en-IN" smtClean="0"/>
              <a:t>‹#›</a:t>
            </a:fld>
            <a:endParaRPr lang="en-IN"/>
          </a:p>
        </p:txBody>
      </p:sp>
    </p:spTree>
    <p:extLst>
      <p:ext uri="{BB962C8B-B14F-4D97-AF65-F5344CB8AC3E}">
        <p14:creationId xmlns:p14="http://schemas.microsoft.com/office/powerpoint/2010/main" val="2907504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719ED0-73A3-83F1-E99C-6B0CE426AFE6}"/>
              </a:ext>
            </a:extLst>
          </p:cNvPr>
          <p:cNvSpPr>
            <a:spLocks noGrp="1"/>
          </p:cNvSpPr>
          <p:nvPr>
            <p:ph type="ctrTitle"/>
          </p:nvPr>
        </p:nvSpPr>
        <p:spPr/>
        <p:txBody>
          <a:bodyPr/>
          <a:lstStyle/>
          <a:p>
            <a:endParaRPr lang="en-IN"/>
          </a:p>
        </p:txBody>
      </p:sp>
      <p:sp>
        <p:nvSpPr>
          <p:cNvPr id="3" name="Subtitle 2">
            <a:extLst>
              <a:ext uri="{FF2B5EF4-FFF2-40B4-BE49-F238E27FC236}">
                <a16:creationId xmlns:a16="http://schemas.microsoft.com/office/drawing/2014/main" id="{8572E6E2-692D-5AED-BB16-643D764C6721}"/>
              </a:ext>
            </a:extLst>
          </p:cNvPr>
          <p:cNvSpPr>
            <a:spLocks noGrp="1"/>
          </p:cNvSpPr>
          <p:nvPr>
            <p:ph type="subTitle" idx="1"/>
          </p:nvPr>
        </p:nvSpPr>
        <p:spPr/>
        <p:txBody>
          <a:bodyPr/>
          <a:lstStyle/>
          <a:p>
            <a:endParaRPr lang="en-IN"/>
          </a:p>
        </p:txBody>
      </p:sp>
      <p:sp>
        <p:nvSpPr>
          <p:cNvPr id="4" name="Rectangle 3">
            <a:extLst>
              <a:ext uri="{FF2B5EF4-FFF2-40B4-BE49-F238E27FC236}">
                <a16:creationId xmlns:a16="http://schemas.microsoft.com/office/drawing/2014/main" id="{A20147B4-1269-D9C2-9306-69AC8B4B4EB6}"/>
              </a:ext>
            </a:extLst>
          </p:cNvPr>
          <p:cNvSpPr/>
          <p:nvPr/>
        </p:nvSpPr>
        <p:spPr>
          <a:xfrm>
            <a:off x="0" y="-14501"/>
            <a:ext cx="12192000" cy="6858000"/>
          </a:xfrm>
          <a:prstGeom prst="rect">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IN" dirty="0"/>
          </a:p>
        </p:txBody>
      </p:sp>
      <p:sp>
        <p:nvSpPr>
          <p:cNvPr id="5" name="Cross 4">
            <a:extLst>
              <a:ext uri="{FF2B5EF4-FFF2-40B4-BE49-F238E27FC236}">
                <a16:creationId xmlns:a16="http://schemas.microsoft.com/office/drawing/2014/main" id="{ED471A20-2C00-331C-44AD-2C45465EE363}"/>
              </a:ext>
            </a:extLst>
          </p:cNvPr>
          <p:cNvSpPr/>
          <p:nvPr/>
        </p:nvSpPr>
        <p:spPr>
          <a:xfrm>
            <a:off x="-1602658" y="-1489588"/>
            <a:ext cx="3205316" cy="2979175"/>
          </a:xfrm>
          <a:prstGeom prst="plus">
            <a:avLst>
              <a:gd name="adj" fmla="val 42162"/>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6" name="Cross 5">
            <a:extLst>
              <a:ext uri="{FF2B5EF4-FFF2-40B4-BE49-F238E27FC236}">
                <a16:creationId xmlns:a16="http://schemas.microsoft.com/office/drawing/2014/main" id="{8BD6C1F0-A7C5-4B39-9ED1-9DC56F55F390}"/>
              </a:ext>
            </a:extLst>
          </p:cNvPr>
          <p:cNvSpPr/>
          <p:nvPr/>
        </p:nvSpPr>
        <p:spPr>
          <a:xfrm>
            <a:off x="10589342" y="5349875"/>
            <a:ext cx="3205316" cy="2979175"/>
          </a:xfrm>
          <a:prstGeom prst="plus">
            <a:avLst>
              <a:gd name="adj" fmla="val 42162"/>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pic>
        <p:nvPicPr>
          <p:cNvPr id="1034" name="Picture 10" descr="CT Scans - Interpretation - Principles - Basics - TeachMeAnatomy">
            <a:extLst>
              <a:ext uri="{FF2B5EF4-FFF2-40B4-BE49-F238E27FC236}">
                <a16:creationId xmlns:a16="http://schemas.microsoft.com/office/drawing/2014/main" id="{A4EE9360-4E89-3F60-EF06-B7D886A71B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61817" y="275632"/>
            <a:ext cx="2674763" cy="2674763"/>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58D00448-F563-19F2-A9C3-A50EEA33D1E9}"/>
              </a:ext>
            </a:extLst>
          </p:cNvPr>
          <p:cNvSpPr/>
          <p:nvPr/>
        </p:nvSpPr>
        <p:spPr>
          <a:xfrm>
            <a:off x="180878" y="2827630"/>
            <a:ext cx="11830243" cy="1938992"/>
          </a:xfrm>
          <a:prstGeom prst="rect">
            <a:avLst/>
          </a:prstGeom>
          <a:noFill/>
        </p:spPr>
        <p:txBody>
          <a:bodyPr wrap="square" lIns="91440" tIns="45720" rIns="91440" bIns="45720">
            <a:spAutoFit/>
          </a:bodyPr>
          <a:lstStyle/>
          <a:p>
            <a:r>
              <a:rPr lang="en-US" sz="60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glow rad="139700">
                    <a:schemeClr val="accent6">
                      <a:satMod val="175000"/>
                      <a:alpha val="40000"/>
                    </a:schemeClr>
                  </a:glow>
                  <a:outerShdw blurRad="60007" dist="200025" dir="15000000" sy="30000" kx="-1800000" algn="bl" rotWithShape="0">
                    <a:prstClr val="black">
                      <a:alpha val="32000"/>
                    </a:prstClr>
                  </a:outerShdw>
                </a:effectLst>
                <a:latin typeface="OCR A Extended" panose="02010509020102010303" pitchFamily="50" charset="0"/>
              </a:rPr>
              <a:t>MULTI-MODALITY </a:t>
            </a:r>
          </a:p>
          <a:p>
            <a:pPr algn="r"/>
            <a:r>
              <a:rPr lang="en-US" sz="6000" b="1" cap="none" spc="0"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ffectLst>
                  <a:glow rad="139700">
                    <a:schemeClr val="accent6">
                      <a:satMod val="175000"/>
                      <a:alpha val="40000"/>
                    </a:schemeClr>
                  </a:glow>
                  <a:outerShdw blurRad="60007" dist="200025" dir="15000000" sy="30000" kx="-1800000" algn="bl" rotWithShape="0">
                    <a:prstClr val="black">
                      <a:alpha val="32000"/>
                    </a:prstClr>
                  </a:outerShdw>
                </a:effectLst>
                <a:latin typeface="OCR A Extended" panose="02010509020102010303" pitchFamily="50" charset="0"/>
              </a:rPr>
              <a:t>IMAGE FUSION </a:t>
            </a:r>
          </a:p>
        </p:txBody>
      </p:sp>
      <p:sp>
        <p:nvSpPr>
          <p:cNvPr id="12" name="Scroll: Vertical 11">
            <a:extLst>
              <a:ext uri="{FF2B5EF4-FFF2-40B4-BE49-F238E27FC236}">
                <a16:creationId xmlns:a16="http://schemas.microsoft.com/office/drawing/2014/main" id="{1C1C7012-2751-7E90-8D9F-B7C4BFB35FE8}"/>
              </a:ext>
            </a:extLst>
          </p:cNvPr>
          <p:cNvSpPr/>
          <p:nvPr/>
        </p:nvSpPr>
        <p:spPr>
          <a:xfrm>
            <a:off x="-7217509" y="-5449155"/>
            <a:ext cx="3032567" cy="3814238"/>
          </a:xfrm>
          <a:prstGeom prst="verticalScroll">
            <a:avLst/>
          </a:prstGeom>
        </p:spPr>
        <p:style>
          <a:lnRef idx="1">
            <a:schemeClr val="dk1"/>
          </a:lnRef>
          <a:fillRef idx="2">
            <a:schemeClr val="dk1"/>
          </a:fillRef>
          <a:effectRef idx="1">
            <a:schemeClr val="dk1"/>
          </a:effectRef>
          <a:fontRef idx="minor">
            <a:schemeClr val="dk1"/>
          </a:fontRef>
        </p:style>
        <p:txBody>
          <a:bodyPr rtlCol="0" anchor="ctr"/>
          <a:lstStyle/>
          <a:p>
            <a:r>
              <a:rPr lang="en-US" sz="3600" b="1" dirty="0"/>
              <a:t>MENTOR’S  NAME</a:t>
            </a:r>
            <a:r>
              <a:rPr lang="en-US" sz="2800" b="1" dirty="0"/>
              <a:t>:</a:t>
            </a:r>
            <a:br>
              <a:rPr lang="en-US" sz="2800" b="1" dirty="0"/>
            </a:br>
            <a:r>
              <a:rPr lang="en-US" sz="1800" b="1" dirty="0"/>
              <a:t>MR. MANOJ DIWAKER </a:t>
            </a:r>
            <a:endParaRPr lang="en-IN" b="1" dirty="0"/>
          </a:p>
        </p:txBody>
      </p:sp>
      <p:sp>
        <p:nvSpPr>
          <p:cNvPr id="13" name="Rectangle 12">
            <a:extLst>
              <a:ext uri="{FF2B5EF4-FFF2-40B4-BE49-F238E27FC236}">
                <a16:creationId xmlns:a16="http://schemas.microsoft.com/office/drawing/2014/main" id="{F3D47FA5-322A-6EE9-F1F9-FE36D2ECA7E3}"/>
              </a:ext>
            </a:extLst>
          </p:cNvPr>
          <p:cNvSpPr/>
          <p:nvPr/>
        </p:nvSpPr>
        <p:spPr>
          <a:xfrm rot="815932">
            <a:off x="15100944" y="7265930"/>
            <a:ext cx="3703899"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lang="en-US" sz="2400" dirty="0">
                <a:latin typeface="Berlin Sans FB Demi" panose="020E0802020502020306" pitchFamily="34" charset="0"/>
              </a:rPr>
              <a:t>CANDIDATE’S DECLARATION:</a:t>
            </a:r>
          </a:p>
        </p:txBody>
      </p:sp>
      <p:sp>
        <p:nvSpPr>
          <p:cNvPr id="14" name="Rectangle 13">
            <a:extLst>
              <a:ext uri="{FF2B5EF4-FFF2-40B4-BE49-F238E27FC236}">
                <a16:creationId xmlns:a16="http://schemas.microsoft.com/office/drawing/2014/main" id="{5F28A9EE-4D62-7BC0-B599-B153BF2BA207}"/>
              </a:ext>
            </a:extLst>
          </p:cNvPr>
          <p:cNvSpPr/>
          <p:nvPr/>
        </p:nvSpPr>
        <p:spPr>
          <a:xfrm rot="815932">
            <a:off x="14848230" y="8464086"/>
            <a:ext cx="3703899"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n-lt"/>
                <a:cs typeface="Gill Sans Light" panose="020B0302020104020203" pitchFamily="34" charset="-79"/>
              </a:rPr>
              <a:t>Naman Singhal</a:t>
            </a:r>
            <a:endParaRPr lang="en-IN" sz="32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15" name="Rectangle 14">
            <a:extLst>
              <a:ext uri="{FF2B5EF4-FFF2-40B4-BE49-F238E27FC236}">
                <a16:creationId xmlns:a16="http://schemas.microsoft.com/office/drawing/2014/main" id="{F5685F55-CA40-89C6-C3BB-4580B9099382}"/>
              </a:ext>
            </a:extLst>
          </p:cNvPr>
          <p:cNvSpPr/>
          <p:nvPr/>
        </p:nvSpPr>
        <p:spPr>
          <a:xfrm rot="815932">
            <a:off x="15134994" y="9726565"/>
            <a:ext cx="3156752"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b="1" dirty="0">
                <a:latin typeface="+mn-lt"/>
                <a:cs typeface="Gill Sans Light" panose="020B0302020104020203" pitchFamily="34" charset="-79"/>
              </a:rPr>
              <a:t>UNIVERSITY ROLL NO: 2018953</a:t>
            </a:r>
          </a:p>
        </p:txBody>
      </p:sp>
      <p:sp>
        <p:nvSpPr>
          <p:cNvPr id="16" name="Rectangle 15">
            <a:extLst>
              <a:ext uri="{FF2B5EF4-FFF2-40B4-BE49-F238E27FC236}">
                <a16:creationId xmlns:a16="http://schemas.microsoft.com/office/drawing/2014/main" id="{DAD121BE-45BD-1F49-9CFD-492F948C5DA2}"/>
              </a:ext>
            </a:extLst>
          </p:cNvPr>
          <p:cNvSpPr/>
          <p:nvPr/>
        </p:nvSpPr>
        <p:spPr>
          <a:xfrm rot="815932">
            <a:off x="15464627" y="10994156"/>
            <a:ext cx="2566126"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b="1" dirty="0">
                <a:latin typeface="+mn-lt"/>
                <a:cs typeface="Gill Sans Light" panose="020B0302020104020203" pitchFamily="34" charset="-79"/>
              </a:rPr>
              <a:t>SECTION:</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2400" b="1" dirty="0">
                <a:cs typeface="Gill Sans Light" panose="020B0302020104020203" pitchFamily="34" charset="-79"/>
              </a:rPr>
              <a:t>G</a:t>
            </a:r>
            <a:endParaRPr lang="en-US" sz="2400" b="1" dirty="0">
              <a:latin typeface="+mj-lt"/>
            </a:endParaRPr>
          </a:p>
        </p:txBody>
      </p:sp>
      <p:sp>
        <p:nvSpPr>
          <p:cNvPr id="17" name="Rectangle 16">
            <a:extLst>
              <a:ext uri="{FF2B5EF4-FFF2-40B4-BE49-F238E27FC236}">
                <a16:creationId xmlns:a16="http://schemas.microsoft.com/office/drawing/2014/main" id="{D281FB45-DC5B-69E7-180B-E4DF242D4852}"/>
              </a:ext>
            </a:extLst>
          </p:cNvPr>
          <p:cNvSpPr/>
          <p:nvPr/>
        </p:nvSpPr>
        <p:spPr>
          <a:xfrm rot="815932">
            <a:off x="15501735" y="12226868"/>
            <a:ext cx="2272183"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b="1" dirty="0">
                <a:latin typeface="+mn-lt"/>
                <a:cs typeface="Gill Sans Light" panose="020B0302020104020203" pitchFamily="34" charset="-79"/>
              </a:rPr>
              <a:t>CLASS ROLL NO:</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42</a:t>
            </a:r>
          </a:p>
        </p:txBody>
      </p:sp>
    </p:spTree>
    <p:extLst>
      <p:ext uri="{BB962C8B-B14F-4D97-AF65-F5344CB8AC3E}">
        <p14:creationId xmlns:p14="http://schemas.microsoft.com/office/powerpoint/2010/main" val="32519310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 calcmode="lin" valueType="num">
                                      <p:cBhvr additive="base">
                                        <p:cTn id="7"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8">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anim calcmode="lin" valueType="num">
                                      <p:cBhvr additive="base">
                                        <p:cTn id="1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8">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54D3F662-A706-C72B-2E19-EEDE957E7119}"/>
              </a:ext>
            </a:extLst>
          </p:cNvPr>
          <p:cNvSpPr txBox="1"/>
          <p:nvPr/>
        </p:nvSpPr>
        <p:spPr>
          <a:xfrm>
            <a:off x="337458" y="862095"/>
            <a:ext cx="6103256" cy="4893647"/>
          </a:xfrm>
          <a:prstGeom prst="rect">
            <a:avLst/>
          </a:prstGeom>
          <a:noFill/>
        </p:spPr>
        <p:txBody>
          <a:bodyPr wrap="square">
            <a:spAutoFit/>
          </a:bodyPr>
          <a:lstStyle/>
          <a:p>
            <a:pPr marL="0" indent="0">
              <a:buNone/>
            </a:pPr>
            <a:r>
              <a:rPr lang="en-US" sz="2400" b="1" dirty="0"/>
              <a:t>D. EVALUATION METHOD:</a:t>
            </a:r>
          </a:p>
          <a:p>
            <a:pPr marL="0" indent="0">
              <a:buNone/>
            </a:pPr>
            <a:r>
              <a:rPr lang="en-US" sz="2400" b="1" dirty="0"/>
              <a:t>PSNR for Image Fusion Quality</a:t>
            </a:r>
            <a:endParaRPr lang="en-US" sz="2400" dirty="0"/>
          </a:p>
          <a:p>
            <a:pPr marL="0" indent="0">
              <a:buNone/>
            </a:pPr>
            <a:r>
              <a:rPr lang="en-US" sz="2400" dirty="0"/>
              <a:t>The evaluation method employed is the Peak Signal-to-Noise Ratio (PSNR), a widely-used metric to measure the quality of the fused image compared to the original images. The obtained PSNR value of approximately 21.27 dB indicates a moderate level of similarity between the original CT and MRI images and the fused result. Visual inspection and additional metrics can further enhance the assessment of the fusion technique's effectiveness in medical image analysis.</a:t>
            </a:r>
            <a:endParaRPr lang="en-IN" sz="2400" dirty="0"/>
          </a:p>
        </p:txBody>
      </p:sp>
      <p:pic>
        <p:nvPicPr>
          <p:cNvPr id="5" name="Picture 2" descr="MSE and PSNR - Part 2 - YouTube">
            <a:extLst>
              <a:ext uri="{FF2B5EF4-FFF2-40B4-BE49-F238E27FC236}">
                <a16:creationId xmlns:a16="http://schemas.microsoft.com/office/drawing/2014/main" id="{887B1261-F125-51D8-2AE4-FFFB52468CD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851" t="-18640" r="15851" b="18640"/>
          <a:stretch/>
        </p:blipFill>
        <p:spPr bwMode="auto">
          <a:xfrm>
            <a:off x="5873703" y="-802908"/>
            <a:ext cx="6318297" cy="42319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65661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4F669F7F-8662-5C85-BD7A-C2BF10A71477}"/>
              </a:ext>
            </a:extLst>
          </p:cNvPr>
          <p:cNvSpPr txBox="1"/>
          <p:nvPr/>
        </p:nvSpPr>
        <p:spPr>
          <a:xfrm>
            <a:off x="510268" y="2158744"/>
            <a:ext cx="11171463" cy="3416320"/>
          </a:xfrm>
          <a:prstGeom prst="rect">
            <a:avLst/>
          </a:prstGeom>
          <a:noFill/>
        </p:spPr>
        <p:txBody>
          <a:bodyPr wrap="square">
            <a:spAutoFit/>
          </a:bodyPr>
          <a:lstStyle/>
          <a:p>
            <a:r>
              <a:rPr lang="en-US" sz="2400" dirty="0">
                <a:solidFill>
                  <a:schemeClr val="bg1"/>
                </a:solidFill>
              </a:rPr>
              <a:t>The code does not explicitly mention an image restoration method.</a:t>
            </a:r>
          </a:p>
          <a:p>
            <a:r>
              <a:rPr lang="en-US" sz="2400" dirty="0">
                <a:solidFill>
                  <a:schemeClr val="bg1"/>
                </a:solidFill>
              </a:rPr>
              <a:t>Both fusion methods used (pixel-based and DWT fusion) inherently maintain image data integrity, preserving visual details and information from original CT and MRI images.</a:t>
            </a:r>
          </a:p>
          <a:p>
            <a:r>
              <a:rPr lang="en-US" sz="2400" dirty="0">
                <a:solidFill>
                  <a:schemeClr val="bg1"/>
                </a:solidFill>
              </a:rPr>
              <a:t>This enhances diagnostic accuracy and clinical utility of the fused images in medical applications.</a:t>
            </a:r>
          </a:p>
          <a:p>
            <a:r>
              <a:rPr lang="en-US" sz="2400" dirty="0">
                <a:solidFill>
                  <a:schemeClr val="bg1"/>
                </a:solidFill>
              </a:rPr>
              <a:t>The code demonstrates a concise implementation of multimodality image fusion using image registration and fusion techniques for improved visualization and analysis of combined CT and MRI images.</a:t>
            </a:r>
          </a:p>
          <a:p>
            <a:pPr marL="0" indent="0">
              <a:buNone/>
            </a:pPr>
            <a:endParaRPr lang="en-IN" sz="2400" dirty="0">
              <a:solidFill>
                <a:schemeClr val="bg1"/>
              </a:solidFill>
            </a:endParaRPr>
          </a:p>
        </p:txBody>
      </p:sp>
      <p:sp>
        <p:nvSpPr>
          <p:cNvPr id="6" name="TextBox 5">
            <a:extLst>
              <a:ext uri="{FF2B5EF4-FFF2-40B4-BE49-F238E27FC236}">
                <a16:creationId xmlns:a16="http://schemas.microsoft.com/office/drawing/2014/main" id="{E8C0547D-62C9-68AC-BDBD-F98A1CEFA057}"/>
              </a:ext>
            </a:extLst>
          </p:cNvPr>
          <p:cNvSpPr txBox="1"/>
          <p:nvPr/>
        </p:nvSpPr>
        <p:spPr>
          <a:xfrm>
            <a:off x="194130" y="291034"/>
            <a:ext cx="6103256" cy="584775"/>
          </a:xfrm>
          <a:prstGeom prst="rect">
            <a:avLst/>
          </a:prstGeom>
          <a:noFill/>
        </p:spPr>
        <p:txBody>
          <a:bodyPr wrap="square">
            <a:spAutoFit/>
          </a:bodyPr>
          <a:lstStyle/>
          <a:p>
            <a:pPr marL="0" indent="0">
              <a:buNone/>
            </a:pPr>
            <a:r>
              <a:rPr lang="en-US" sz="3200" b="1" dirty="0">
                <a:solidFill>
                  <a:schemeClr val="bg1"/>
                </a:solidFill>
              </a:rPr>
              <a:t>IMAGE REGISTRATION</a:t>
            </a:r>
          </a:p>
        </p:txBody>
      </p:sp>
    </p:spTree>
    <p:extLst>
      <p:ext uri="{BB962C8B-B14F-4D97-AF65-F5344CB8AC3E}">
        <p14:creationId xmlns:p14="http://schemas.microsoft.com/office/powerpoint/2010/main" val="41932493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3" name="Title 4">
            <a:extLst>
              <a:ext uri="{FF2B5EF4-FFF2-40B4-BE49-F238E27FC236}">
                <a16:creationId xmlns:a16="http://schemas.microsoft.com/office/drawing/2014/main" id="{975C2C71-FD20-4C92-9751-9DF5C0A18BF5}"/>
              </a:ext>
            </a:extLst>
          </p:cNvPr>
          <p:cNvSpPr txBox="1">
            <a:spLocks/>
          </p:cNvSpPr>
          <p:nvPr/>
        </p:nvSpPr>
        <p:spPr>
          <a:xfrm>
            <a:off x="380998" y="616712"/>
            <a:ext cx="10515600" cy="676656"/>
          </a:xfrm>
          <a:prstGeom prst="rect">
            <a:avLst/>
          </a:prstGeom>
        </p:spPr>
        <p:txBody>
          <a:bodyPr>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b="1" dirty="0">
                <a:latin typeface="OCR A Extended" panose="02010509020102010303" pitchFamily="50" charset="0"/>
              </a:rPr>
              <a:t>RESULT AND DISCUSSION:</a:t>
            </a:r>
          </a:p>
          <a:p>
            <a:endParaRPr lang="en-IN" b="1" dirty="0">
              <a:latin typeface="OCR A Extended" panose="02010509020102010303" pitchFamily="50" charset="0"/>
            </a:endParaRPr>
          </a:p>
        </p:txBody>
      </p:sp>
      <p:sp>
        <p:nvSpPr>
          <p:cNvPr id="4" name="Content Placeholder 5">
            <a:extLst>
              <a:ext uri="{FF2B5EF4-FFF2-40B4-BE49-F238E27FC236}">
                <a16:creationId xmlns:a16="http://schemas.microsoft.com/office/drawing/2014/main" id="{5E978D10-E3F5-1551-CF75-112DA9D4BCF3}"/>
              </a:ext>
            </a:extLst>
          </p:cNvPr>
          <p:cNvSpPr txBox="1">
            <a:spLocks/>
          </p:cNvSpPr>
          <p:nvPr/>
        </p:nvSpPr>
        <p:spPr>
          <a:xfrm>
            <a:off x="576072" y="1158240"/>
            <a:ext cx="10515600" cy="488696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b="1" dirty="0"/>
          </a:p>
          <a:p>
            <a:pPr marL="0" indent="0">
              <a:buFont typeface="Arial" panose="020B0604020202020204" pitchFamily="34" charset="0"/>
              <a:buNone/>
            </a:pPr>
            <a:r>
              <a:rPr lang="en-US" b="1" dirty="0"/>
              <a:t>Results: </a:t>
            </a:r>
          </a:p>
          <a:p>
            <a:pPr marL="0" indent="0">
              <a:buFont typeface="Arial" panose="020B0604020202020204" pitchFamily="34" charset="0"/>
              <a:buNone/>
            </a:pPr>
            <a:r>
              <a:rPr lang="en-US" dirty="0"/>
              <a:t>The results of our experiments are as follows: </a:t>
            </a:r>
          </a:p>
          <a:p>
            <a:pPr marL="0" indent="0">
              <a:buFont typeface="Arial" panose="020B0604020202020204" pitchFamily="34" charset="0"/>
              <a:buNone/>
            </a:pPr>
            <a:r>
              <a:rPr lang="en-US" b="1" dirty="0"/>
              <a:t>DWT BASED FUSION</a:t>
            </a:r>
          </a:p>
          <a:p>
            <a:pPr marL="0" indent="0">
              <a:buFont typeface="Arial" panose="020B0604020202020204" pitchFamily="34" charset="0"/>
              <a:buNone/>
            </a:pPr>
            <a:r>
              <a:rPr lang="en-US" dirty="0"/>
              <a:t>•=17.71 dB</a:t>
            </a:r>
          </a:p>
          <a:p>
            <a:pPr marL="0" indent="0">
              <a:buFont typeface="Arial" panose="020B0604020202020204" pitchFamily="34" charset="0"/>
              <a:buNone/>
            </a:pPr>
            <a:endParaRPr lang="en-US" dirty="0"/>
          </a:p>
          <a:p>
            <a:pPr marL="0" indent="0">
              <a:buFont typeface="Arial" panose="020B0604020202020204" pitchFamily="34" charset="0"/>
              <a:buNone/>
            </a:pPr>
            <a:endParaRPr lang="en-IN" dirty="0"/>
          </a:p>
          <a:p>
            <a:pPr marL="0" indent="0">
              <a:buFont typeface="Arial" panose="020B0604020202020204" pitchFamily="34" charset="0"/>
              <a:buNone/>
            </a:pPr>
            <a:r>
              <a:rPr lang="en-US" b="1" dirty="0"/>
              <a:t>PSNR FOR PIXEL BASED FUSION</a:t>
            </a:r>
          </a:p>
          <a:p>
            <a:pPr marL="0" indent="0">
              <a:buFont typeface="Arial" panose="020B0604020202020204" pitchFamily="34" charset="0"/>
              <a:buNone/>
            </a:pPr>
            <a:r>
              <a:rPr lang="en-US" dirty="0"/>
              <a:t>•=18.82 dB</a:t>
            </a:r>
          </a:p>
          <a:p>
            <a:pPr marL="0" indent="0">
              <a:buFont typeface="Arial" panose="020B0604020202020204" pitchFamily="34" charset="0"/>
              <a:buNone/>
            </a:pPr>
            <a:endParaRPr lang="en-US" dirty="0"/>
          </a:p>
          <a:p>
            <a:pPr marL="0" indent="0">
              <a:buFont typeface="Arial" panose="020B0604020202020204" pitchFamily="34" charset="0"/>
              <a:buNone/>
            </a:pPr>
            <a:endParaRPr lang="en-IN" dirty="0"/>
          </a:p>
          <a:p>
            <a:pPr marL="0" indent="0">
              <a:buFont typeface="Arial" panose="020B0604020202020204" pitchFamily="34" charset="0"/>
              <a:buNone/>
            </a:pPr>
            <a:endParaRPr lang="en-IN" dirty="0"/>
          </a:p>
        </p:txBody>
      </p:sp>
    </p:spTree>
    <p:extLst>
      <p:ext uri="{BB962C8B-B14F-4D97-AF65-F5344CB8AC3E}">
        <p14:creationId xmlns:p14="http://schemas.microsoft.com/office/powerpoint/2010/main" val="271268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9E555A07-B5AC-0693-C80E-494A1616BDC4}"/>
              </a:ext>
            </a:extLst>
          </p:cNvPr>
          <p:cNvSpPr txBox="1"/>
          <p:nvPr/>
        </p:nvSpPr>
        <p:spPr>
          <a:xfrm>
            <a:off x="743857" y="2114858"/>
            <a:ext cx="9851571" cy="4031873"/>
          </a:xfrm>
          <a:prstGeom prst="rect">
            <a:avLst/>
          </a:prstGeom>
          <a:noFill/>
        </p:spPr>
        <p:txBody>
          <a:bodyPr wrap="square">
            <a:spAutoFit/>
          </a:bodyPr>
          <a:lstStyle/>
          <a:p>
            <a:pPr marL="0" indent="0">
              <a:buNone/>
            </a:pPr>
            <a:r>
              <a:rPr lang="en-US" sz="3200" dirty="0">
                <a:solidFill>
                  <a:schemeClr val="bg1"/>
                </a:solidFill>
              </a:rPr>
              <a:t>The project achieved a PSNR value of 17.71 dB for DWT fusion and 18.82 dB for pixel-based fusion. Pixel-based fusion outperformed, preserving finer details and achieving higher image quality. This suggests its suitability for enhancing diagnostic accuracy in medical imaging applications. Further exploration of fusion techniques and additional evaluation metrics could enhance future research.</a:t>
            </a:r>
            <a:endParaRPr lang="en-IN" sz="3200" dirty="0">
              <a:solidFill>
                <a:schemeClr val="bg1"/>
              </a:solidFill>
            </a:endParaRPr>
          </a:p>
        </p:txBody>
      </p:sp>
      <p:sp>
        <p:nvSpPr>
          <p:cNvPr id="6" name="TextBox 5">
            <a:extLst>
              <a:ext uri="{FF2B5EF4-FFF2-40B4-BE49-F238E27FC236}">
                <a16:creationId xmlns:a16="http://schemas.microsoft.com/office/drawing/2014/main" id="{E9F62AC5-91A6-9710-0580-9071A3A3F112}"/>
              </a:ext>
            </a:extLst>
          </p:cNvPr>
          <p:cNvSpPr txBox="1"/>
          <p:nvPr/>
        </p:nvSpPr>
        <p:spPr>
          <a:xfrm>
            <a:off x="1" y="418705"/>
            <a:ext cx="12191999" cy="1446550"/>
          </a:xfrm>
          <a:prstGeom prst="rect">
            <a:avLst/>
          </a:prstGeom>
          <a:noFill/>
        </p:spPr>
        <p:txBody>
          <a:bodyPr wrap="square">
            <a:spAutoFit/>
          </a:bodyPr>
          <a:lstStyle/>
          <a:p>
            <a:r>
              <a:rPr lang="en-IN" sz="4400" b="1" dirty="0">
                <a:solidFill>
                  <a:schemeClr val="bg1"/>
                </a:solidFill>
                <a:latin typeface="OCR A Extended" panose="02010509020102010303" pitchFamily="50" charset="0"/>
              </a:rPr>
              <a:t>RESULT AND DISCUSSION:</a:t>
            </a:r>
          </a:p>
          <a:p>
            <a:endParaRPr lang="en-IN" sz="4400" b="1" dirty="0">
              <a:solidFill>
                <a:schemeClr val="bg1"/>
              </a:solidFill>
              <a:latin typeface="OCR A Extended" panose="02010509020102010303" pitchFamily="50" charset="0"/>
            </a:endParaRPr>
          </a:p>
        </p:txBody>
      </p:sp>
    </p:spTree>
    <p:extLst>
      <p:ext uri="{BB962C8B-B14F-4D97-AF65-F5344CB8AC3E}">
        <p14:creationId xmlns:p14="http://schemas.microsoft.com/office/powerpoint/2010/main" val="11548529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3" name="Title 4">
            <a:extLst>
              <a:ext uri="{FF2B5EF4-FFF2-40B4-BE49-F238E27FC236}">
                <a16:creationId xmlns:a16="http://schemas.microsoft.com/office/drawing/2014/main" id="{1AE6D40F-0450-398C-CB76-8D0FA111C312}"/>
              </a:ext>
            </a:extLst>
          </p:cNvPr>
          <p:cNvSpPr txBox="1">
            <a:spLocks/>
          </p:cNvSpPr>
          <p:nvPr/>
        </p:nvSpPr>
        <p:spPr>
          <a:xfrm>
            <a:off x="388754" y="721360"/>
            <a:ext cx="10654792" cy="751840"/>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b="1" dirty="0">
                <a:latin typeface="OCR A Extended" panose="02010509020102010303" pitchFamily="50" charset="0"/>
              </a:rPr>
              <a:t>CONCLUSION AND FUTURE WORK:-</a:t>
            </a:r>
          </a:p>
        </p:txBody>
      </p:sp>
      <p:sp>
        <p:nvSpPr>
          <p:cNvPr id="4" name="Content Placeholder 5">
            <a:extLst>
              <a:ext uri="{FF2B5EF4-FFF2-40B4-BE49-F238E27FC236}">
                <a16:creationId xmlns:a16="http://schemas.microsoft.com/office/drawing/2014/main" id="{1535AACE-BAFA-BE8F-ACFB-324721F5E295}"/>
              </a:ext>
            </a:extLst>
          </p:cNvPr>
          <p:cNvSpPr txBox="1">
            <a:spLocks/>
          </p:cNvSpPr>
          <p:nvPr/>
        </p:nvSpPr>
        <p:spPr>
          <a:xfrm>
            <a:off x="576072" y="1668914"/>
            <a:ext cx="10996168" cy="5151120"/>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IN" sz="3600" b="1"/>
              <a:t>Conclusion:</a:t>
            </a:r>
          </a:p>
          <a:p>
            <a:pPr marL="0" indent="0">
              <a:buFont typeface="Arial" panose="020B0604020202020204" pitchFamily="34" charset="0"/>
              <a:buNone/>
            </a:pPr>
            <a:r>
              <a:rPr lang="en-US"/>
              <a:t>In conclusion, the image fusion project successfully implemented DWT and pixel-based fusion methods for combining MRI and CT scans. The evaluation using the PSNR metric revealed the effectiveness of both methods in preserving essential image features. Pixel-based fusion demonstrated superior performance, achieving a higher PSNR value and offering enhanced image quality compared to DWT fusion. The project's outcomes underscore the significance of multimodality image fusion techniques in medical imaging, facilitating improved diagnostic accuracy and clinical utility.</a:t>
            </a:r>
            <a:endParaRPr lang="en-IN" b="1" dirty="0"/>
          </a:p>
        </p:txBody>
      </p:sp>
    </p:spTree>
    <p:extLst>
      <p:ext uri="{BB962C8B-B14F-4D97-AF65-F5344CB8AC3E}">
        <p14:creationId xmlns:p14="http://schemas.microsoft.com/office/powerpoint/2010/main" val="33317488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0AD481E2-9D52-31AC-4BF8-2813CEA61B8A}"/>
              </a:ext>
            </a:extLst>
          </p:cNvPr>
          <p:cNvSpPr txBox="1"/>
          <p:nvPr/>
        </p:nvSpPr>
        <p:spPr>
          <a:xfrm>
            <a:off x="708660" y="1226462"/>
            <a:ext cx="9136380" cy="3970318"/>
          </a:xfrm>
          <a:prstGeom prst="rect">
            <a:avLst/>
          </a:prstGeom>
          <a:noFill/>
        </p:spPr>
        <p:txBody>
          <a:bodyPr wrap="square">
            <a:spAutoFit/>
          </a:bodyPr>
          <a:lstStyle/>
          <a:p>
            <a:pPr marL="571500" indent="-571500">
              <a:buFont typeface="Arial" panose="020B0604020202020204" pitchFamily="34" charset="0"/>
              <a:buChar char="•"/>
            </a:pPr>
            <a:r>
              <a:rPr lang="en-IN" sz="3600" b="1" dirty="0">
                <a:solidFill>
                  <a:schemeClr val="bg1"/>
                </a:solidFill>
              </a:rPr>
              <a:t>Future Work:</a:t>
            </a:r>
          </a:p>
          <a:p>
            <a:endParaRPr lang="en-IN" sz="3600" b="1" dirty="0">
              <a:solidFill>
                <a:schemeClr val="bg1"/>
              </a:solidFill>
            </a:endParaRPr>
          </a:p>
          <a:p>
            <a:r>
              <a:rPr lang="en-US" b="1" dirty="0">
                <a:solidFill>
                  <a:schemeClr val="bg1"/>
                </a:solidFill>
              </a:rPr>
              <a:t>Algorithm Refinement:</a:t>
            </a:r>
            <a:r>
              <a:rPr lang="en-US" dirty="0">
                <a:solidFill>
                  <a:schemeClr val="bg1"/>
                </a:solidFill>
              </a:rPr>
              <a:t> Explore fine-tuning of fusion algorithms to optimize the image fusion process for improved quality and information preservation.</a:t>
            </a:r>
          </a:p>
          <a:p>
            <a:r>
              <a:rPr lang="en-US" b="1" dirty="0">
                <a:solidFill>
                  <a:schemeClr val="bg1"/>
                </a:solidFill>
              </a:rPr>
              <a:t>Additional Metrics:</a:t>
            </a:r>
            <a:r>
              <a:rPr lang="en-US" dirty="0">
                <a:solidFill>
                  <a:schemeClr val="bg1"/>
                </a:solidFill>
              </a:rPr>
              <a:t> Incorporate other evaluation metrics, such as SSIM and human perception-based assessments, to comprehensively assess the fused image quality.</a:t>
            </a:r>
          </a:p>
          <a:p>
            <a:r>
              <a:rPr lang="en-US" b="1" dirty="0">
                <a:solidFill>
                  <a:schemeClr val="bg1"/>
                </a:solidFill>
              </a:rPr>
              <a:t>Deep Learning Approaches:</a:t>
            </a:r>
            <a:r>
              <a:rPr lang="en-US" dirty="0">
                <a:solidFill>
                  <a:schemeClr val="bg1"/>
                </a:solidFill>
              </a:rPr>
              <a:t> Investigate the application of advanced deep learning-based methods for more sophisticated and accurate medical image fusion.</a:t>
            </a:r>
          </a:p>
          <a:p>
            <a:r>
              <a:rPr lang="en-US" b="1" dirty="0">
                <a:solidFill>
                  <a:schemeClr val="bg1"/>
                </a:solidFill>
              </a:rPr>
              <a:t>Specific Medical Applications:</a:t>
            </a:r>
            <a:r>
              <a:rPr lang="en-US" dirty="0">
                <a:solidFill>
                  <a:schemeClr val="bg1"/>
                </a:solidFill>
              </a:rPr>
              <a:t> Evaluate the performance of fused images in specific medical scenarios, including disease diagnosis and treatment planning.</a:t>
            </a:r>
          </a:p>
          <a:p>
            <a:r>
              <a:rPr lang="en-US" b="1" dirty="0">
                <a:solidFill>
                  <a:schemeClr val="bg1"/>
                </a:solidFill>
              </a:rPr>
              <a:t>Real-World Implementation:</a:t>
            </a:r>
            <a:r>
              <a:rPr lang="en-US" dirty="0">
                <a:solidFill>
                  <a:schemeClr val="bg1"/>
                </a:solidFill>
              </a:rPr>
              <a:t> Work towards practical implementation of fusion techniques in real-world medical settings to enhance clinical diagnosis and decision-making.</a:t>
            </a:r>
          </a:p>
        </p:txBody>
      </p:sp>
    </p:spTree>
    <p:extLst>
      <p:ext uri="{BB962C8B-B14F-4D97-AF65-F5344CB8AC3E}">
        <p14:creationId xmlns:p14="http://schemas.microsoft.com/office/powerpoint/2010/main" val="15836937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FD61372-E377-A0D2-2692-C65E2A1DC3CF}"/>
              </a:ext>
            </a:extLst>
          </p:cNvPr>
          <p:cNvSpPr/>
          <p:nvPr/>
        </p:nvSpPr>
        <p:spPr>
          <a:xfrm>
            <a:off x="-2834640" y="-1981200"/>
            <a:ext cx="17129760" cy="987552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Oval 2">
            <a:extLst>
              <a:ext uri="{FF2B5EF4-FFF2-40B4-BE49-F238E27FC236}">
                <a16:creationId xmlns:a16="http://schemas.microsoft.com/office/drawing/2014/main" id="{036D0E10-C050-D393-F345-CE4A60D7681D}"/>
              </a:ext>
            </a:extLst>
          </p:cNvPr>
          <p:cNvSpPr/>
          <p:nvPr/>
        </p:nvSpPr>
        <p:spPr>
          <a:xfrm>
            <a:off x="-2834640" y="-670560"/>
            <a:ext cx="17129760" cy="7254240"/>
          </a:xfrm>
          <a:prstGeom prst="ellipse">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1DF7114D-3B2E-865C-FD45-911D0DAFF65B}"/>
              </a:ext>
            </a:extLst>
          </p:cNvPr>
          <p:cNvSpPr/>
          <p:nvPr/>
        </p:nvSpPr>
        <p:spPr>
          <a:xfrm>
            <a:off x="708082" y="1633121"/>
            <a:ext cx="10775835" cy="2646878"/>
          </a:xfrm>
          <a:prstGeom prst="rect">
            <a:avLst/>
          </a:prstGeom>
          <a:noFill/>
        </p:spPr>
        <p:txBody>
          <a:bodyPr wrap="none" lIns="91440" tIns="45720" rIns="91440" bIns="45720">
            <a:spAutoFit/>
          </a:bodyPr>
          <a:lstStyle/>
          <a:p>
            <a:pPr algn="ctr"/>
            <a:r>
              <a:rPr lang="en-US" sz="16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 YOU</a:t>
            </a:r>
            <a:endParaRPr lang="en-IN" sz="16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Tree>
    <p:extLst>
      <p:ext uri="{BB962C8B-B14F-4D97-AF65-F5344CB8AC3E}">
        <p14:creationId xmlns:p14="http://schemas.microsoft.com/office/powerpoint/2010/main" val="2382906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B7A90A7-6929-4530-AB82-54705D94E0FF}"/>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CE4F27E7-9F0E-057B-34EA-494BFA056B45}"/>
              </a:ext>
            </a:extLst>
          </p:cNvPr>
          <p:cNvSpPr/>
          <p:nvPr/>
        </p:nvSpPr>
        <p:spPr>
          <a:xfrm>
            <a:off x="13009944" y="1348458"/>
            <a:ext cx="914400" cy="9144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074" name="Picture 2" descr="Ct-scans GIFs - Get the best GIF on GIPHY">
            <a:extLst>
              <a:ext uri="{FF2B5EF4-FFF2-40B4-BE49-F238E27FC236}">
                <a16:creationId xmlns:a16="http://schemas.microsoft.com/office/drawing/2014/main" id="{0CBB5F7D-DA55-E813-85A1-66AC53335D0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3034" y="0"/>
            <a:ext cx="5189617" cy="6857999"/>
          </a:xfrm>
          <a:prstGeom prst="rect">
            <a:avLst/>
          </a:prstGeom>
          <a:noFill/>
          <a:extLst>
            <a:ext uri="{909E8E84-426E-40DD-AFC4-6F175D3DCCD1}">
              <a14:hiddenFill xmlns:a14="http://schemas.microsoft.com/office/drawing/2010/main">
                <a:solidFill>
                  <a:srgbClr val="FFFFFF"/>
                </a:solidFill>
              </a14:hiddenFill>
            </a:ext>
          </a:extLst>
        </p:spPr>
      </p:pic>
      <p:sp>
        <p:nvSpPr>
          <p:cNvPr id="7" name="Parallelogram 6">
            <a:extLst>
              <a:ext uri="{FF2B5EF4-FFF2-40B4-BE49-F238E27FC236}">
                <a16:creationId xmlns:a16="http://schemas.microsoft.com/office/drawing/2014/main" id="{528C5049-6885-C3EE-BC7A-A82783124D5E}"/>
              </a:ext>
            </a:extLst>
          </p:cNvPr>
          <p:cNvSpPr/>
          <p:nvPr/>
        </p:nvSpPr>
        <p:spPr>
          <a:xfrm>
            <a:off x="148542" y="0"/>
            <a:ext cx="6096000" cy="6858000"/>
          </a:xfrm>
          <a:prstGeom prst="parallelogram">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17" name="Scroll: Vertical 16">
            <a:extLst>
              <a:ext uri="{FF2B5EF4-FFF2-40B4-BE49-F238E27FC236}">
                <a16:creationId xmlns:a16="http://schemas.microsoft.com/office/drawing/2014/main" id="{D286A68D-28D8-3223-EB04-CB6B194DB835}"/>
              </a:ext>
            </a:extLst>
          </p:cNvPr>
          <p:cNvSpPr/>
          <p:nvPr/>
        </p:nvSpPr>
        <p:spPr>
          <a:xfrm>
            <a:off x="1560731" y="1589585"/>
            <a:ext cx="3032567" cy="3814238"/>
          </a:xfrm>
          <a:prstGeom prst="verticalScroll">
            <a:avLst/>
          </a:prstGeom>
        </p:spPr>
        <p:style>
          <a:lnRef idx="1">
            <a:schemeClr val="dk1"/>
          </a:lnRef>
          <a:fillRef idx="2">
            <a:schemeClr val="dk1"/>
          </a:fillRef>
          <a:effectRef idx="1">
            <a:schemeClr val="dk1"/>
          </a:effectRef>
          <a:fontRef idx="minor">
            <a:schemeClr val="dk1"/>
          </a:fontRef>
        </p:style>
        <p:txBody>
          <a:bodyPr rtlCol="0" anchor="ctr"/>
          <a:lstStyle/>
          <a:p>
            <a:r>
              <a:rPr lang="en-US" sz="3600" b="1" dirty="0"/>
              <a:t>MENTOR’S  NAME</a:t>
            </a:r>
            <a:r>
              <a:rPr lang="en-US" sz="2800" b="1" dirty="0"/>
              <a:t>:</a:t>
            </a:r>
            <a:br>
              <a:rPr lang="en-US" sz="2800" b="1" dirty="0"/>
            </a:br>
            <a:r>
              <a:rPr lang="en-US" sz="1800" b="1" dirty="0"/>
              <a:t>MR. MANOJ DIWAKER </a:t>
            </a:r>
            <a:endParaRPr lang="en-IN" b="1" dirty="0"/>
          </a:p>
        </p:txBody>
      </p:sp>
      <p:sp>
        <p:nvSpPr>
          <p:cNvPr id="6" name="Parallelogram 5">
            <a:extLst>
              <a:ext uri="{FF2B5EF4-FFF2-40B4-BE49-F238E27FC236}">
                <a16:creationId xmlns:a16="http://schemas.microsoft.com/office/drawing/2014/main" id="{B960E5F4-75ED-93D5-719D-AB93B47E2239}"/>
              </a:ext>
            </a:extLst>
          </p:cNvPr>
          <p:cNvSpPr/>
          <p:nvPr/>
        </p:nvSpPr>
        <p:spPr>
          <a:xfrm>
            <a:off x="6101313" y="0"/>
            <a:ext cx="6096000" cy="6858000"/>
          </a:xfrm>
          <a:prstGeom prst="parallelogram">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IN"/>
          </a:p>
        </p:txBody>
      </p:sp>
      <p:sp>
        <p:nvSpPr>
          <p:cNvPr id="9" name="Rectangle 8">
            <a:extLst>
              <a:ext uri="{FF2B5EF4-FFF2-40B4-BE49-F238E27FC236}">
                <a16:creationId xmlns:a16="http://schemas.microsoft.com/office/drawing/2014/main" id="{EC2DB090-14EE-77F7-49BA-1D16A412DE31}"/>
              </a:ext>
            </a:extLst>
          </p:cNvPr>
          <p:cNvSpPr/>
          <p:nvPr/>
        </p:nvSpPr>
        <p:spPr>
          <a:xfrm rot="815932">
            <a:off x="8212464" y="817942"/>
            <a:ext cx="3703899"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defTabSz="914400" rtl="0" eaLnBrk="1" fontAlgn="auto" latinLnBrk="0" hangingPunct="1">
              <a:lnSpc>
                <a:spcPct val="100000"/>
              </a:lnSpc>
              <a:spcBef>
                <a:spcPts val="0"/>
              </a:spcBef>
              <a:spcAft>
                <a:spcPts val="0"/>
              </a:spcAft>
              <a:buClrTx/>
              <a:buSzTx/>
              <a:buFontTx/>
              <a:buNone/>
              <a:tabLst/>
              <a:defRPr/>
            </a:pPr>
            <a:r>
              <a:rPr lang="en-US" sz="2400" dirty="0">
                <a:latin typeface="Berlin Sans FB Demi" panose="020E0802020502020306" pitchFamily="34" charset="0"/>
              </a:rPr>
              <a:t>CANDIDATE’S DECLARATION:</a:t>
            </a:r>
          </a:p>
        </p:txBody>
      </p:sp>
      <p:sp>
        <p:nvSpPr>
          <p:cNvPr id="11" name="Rectangle 10">
            <a:extLst>
              <a:ext uri="{FF2B5EF4-FFF2-40B4-BE49-F238E27FC236}">
                <a16:creationId xmlns:a16="http://schemas.microsoft.com/office/drawing/2014/main" id="{DAEC857F-827F-3CEE-F37D-35FFA5899D53}"/>
              </a:ext>
            </a:extLst>
          </p:cNvPr>
          <p:cNvSpPr/>
          <p:nvPr/>
        </p:nvSpPr>
        <p:spPr>
          <a:xfrm rot="815932">
            <a:off x="7959750" y="2016098"/>
            <a:ext cx="3703899"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latin typeface="+mn-lt"/>
                <a:cs typeface="Gill Sans Light" panose="020B0302020104020203" pitchFamily="34" charset="-79"/>
              </a:rPr>
              <a:t>Naman Singhal</a:t>
            </a:r>
            <a:endParaRPr lang="en-IN" sz="3200"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12" name="Rectangle 11">
            <a:extLst>
              <a:ext uri="{FF2B5EF4-FFF2-40B4-BE49-F238E27FC236}">
                <a16:creationId xmlns:a16="http://schemas.microsoft.com/office/drawing/2014/main" id="{A857F2E6-8510-6CAA-3A09-7A0996FD41E7}"/>
              </a:ext>
            </a:extLst>
          </p:cNvPr>
          <p:cNvSpPr/>
          <p:nvPr/>
        </p:nvSpPr>
        <p:spPr>
          <a:xfrm rot="815932">
            <a:off x="8246514" y="3278577"/>
            <a:ext cx="3156752"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b="1" dirty="0">
                <a:latin typeface="+mn-lt"/>
                <a:cs typeface="Gill Sans Light" panose="020B0302020104020203" pitchFamily="34" charset="-79"/>
              </a:rPr>
              <a:t>UNIVERSITY ROLL NO: 2018953</a:t>
            </a:r>
          </a:p>
        </p:txBody>
      </p:sp>
      <p:sp>
        <p:nvSpPr>
          <p:cNvPr id="13" name="Rectangle 12">
            <a:extLst>
              <a:ext uri="{FF2B5EF4-FFF2-40B4-BE49-F238E27FC236}">
                <a16:creationId xmlns:a16="http://schemas.microsoft.com/office/drawing/2014/main" id="{4C951E9D-0283-DDCE-791C-74B07907611B}"/>
              </a:ext>
            </a:extLst>
          </p:cNvPr>
          <p:cNvSpPr/>
          <p:nvPr/>
        </p:nvSpPr>
        <p:spPr>
          <a:xfrm rot="815932">
            <a:off x="8576147" y="4546168"/>
            <a:ext cx="2566126"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b="1" dirty="0">
                <a:latin typeface="+mn-lt"/>
                <a:cs typeface="Gill Sans Light" panose="020B0302020104020203" pitchFamily="34" charset="-79"/>
              </a:rPr>
              <a:t>SECTION:</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2400" b="1" dirty="0">
                <a:cs typeface="Gill Sans Light" panose="020B0302020104020203" pitchFamily="34" charset="-79"/>
              </a:rPr>
              <a:t>G</a:t>
            </a:r>
            <a:endParaRPr lang="en-US" sz="2400" b="1" dirty="0">
              <a:latin typeface="+mj-lt"/>
            </a:endParaRPr>
          </a:p>
        </p:txBody>
      </p:sp>
      <p:sp>
        <p:nvSpPr>
          <p:cNvPr id="14" name="Rectangle 13">
            <a:extLst>
              <a:ext uri="{FF2B5EF4-FFF2-40B4-BE49-F238E27FC236}">
                <a16:creationId xmlns:a16="http://schemas.microsoft.com/office/drawing/2014/main" id="{D465AB37-5965-81FF-48DF-9D4EAE4CF6D5}"/>
              </a:ext>
            </a:extLst>
          </p:cNvPr>
          <p:cNvSpPr/>
          <p:nvPr/>
        </p:nvSpPr>
        <p:spPr>
          <a:xfrm rot="815932">
            <a:off x="8613255" y="5778880"/>
            <a:ext cx="2272183" cy="63660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2400" b="1" dirty="0">
                <a:latin typeface="+mn-lt"/>
                <a:cs typeface="Gill Sans Light" panose="020B0302020104020203" pitchFamily="34" charset="-79"/>
              </a:rPr>
              <a:t>CLASS ROLL NO:</a:t>
            </a:r>
          </a:p>
          <a:p>
            <a:pPr marL="0" marR="0" lvl="0" indent="0" algn="r" defTabSz="914400" rtl="0" eaLnBrk="1" fontAlgn="auto" latinLnBrk="0" hangingPunct="1">
              <a:lnSpc>
                <a:spcPct val="100000"/>
              </a:lnSpc>
              <a:spcBef>
                <a:spcPts val="0"/>
              </a:spcBef>
              <a:spcAft>
                <a:spcPts val="0"/>
              </a:spcAft>
              <a:buClrTx/>
              <a:buSzTx/>
              <a:buFontTx/>
              <a:buNone/>
              <a:tabLst/>
              <a:defRPr/>
            </a:pPr>
            <a:r>
              <a:rPr lang="en-US" sz="2400" dirty="0">
                <a:latin typeface="+mn-lt"/>
                <a:cs typeface="Gill Sans Light" panose="020B0302020104020203" pitchFamily="34" charset="-79"/>
              </a:rPr>
              <a:t>42</a:t>
            </a:r>
          </a:p>
        </p:txBody>
      </p:sp>
      <p:pic>
        <p:nvPicPr>
          <p:cNvPr id="19" name="Picture 2" descr="Ct GIF - Find on GIFER">
            <a:extLst>
              <a:ext uri="{FF2B5EF4-FFF2-40B4-BE49-F238E27FC236}">
                <a16:creationId xmlns:a16="http://schemas.microsoft.com/office/drawing/2014/main" id="{36D32F86-9A9F-1D3B-0638-D16DB7512F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7555571" y="1589585"/>
            <a:ext cx="4665346" cy="3060467"/>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276EA87D-EDCF-5911-D32E-B103992C6FCC}"/>
              </a:ext>
            </a:extLst>
          </p:cNvPr>
          <p:cNvSpPr/>
          <p:nvPr/>
        </p:nvSpPr>
        <p:spPr>
          <a:xfrm>
            <a:off x="-758142" y="-8240469"/>
            <a:ext cx="12192000" cy="68580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790551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76E9157-09AC-5E52-A763-A69136EB7B97}"/>
              </a:ext>
            </a:extLst>
          </p:cNvPr>
          <p:cNvSpPr/>
          <p:nvPr/>
        </p:nvSpPr>
        <p:spPr>
          <a:xfrm>
            <a:off x="0" y="0"/>
            <a:ext cx="12192000" cy="68580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3" name="Flowchart: Decision 2">
            <a:extLst>
              <a:ext uri="{FF2B5EF4-FFF2-40B4-BE49-F238E27FC236}">
                <a16:creationId xmlns:a16="http://schemas.microsoft.com/office/drawing/2014/main" id="{1F47FBD3-691C-9172-25DB-6196671BBBFD}"/>
              </a:ext>
            </a:extLst>
          </p:cNvPr>
          <p:cNvSpPr/>
          <p:nvPr/>
        </p:nvSpPr>
        <p:spPr>
          <a:xfrm>
            <a:off x="3139440" y="0"/>
            <a:ext cx="5913120" cy="1828800"/>
          </a:xfrm>
          <a:prstGeom prst="flowChartDecision">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b="1" dirty="0">
                <a:latin typeface="Algerian" panose="04020705040A02060702" pitchFamily="82" charset="0"/>
              </a:rPr>
              <a:t>I</a:t>
            </a:r>
            <a:r>
              <a:rPr lang="en-US" sz="3200" dirty="0">
                <a:latin typeface="Algerian" panose="04020705040A02060702" pitchFamily="82" charset="0"/>
              </a:rPr>
              <a:t>ntroduction</a:t>
            </a:r>
            <a:endParaRPr lang="en-IN" sz="3200" dirty="0">
              <a:latin typeface="Algerian" panose="04020705040A02060702" pitchFamily="82" charset="0"/>
            </a:endParaRPr>
          </a:p>
        </p:txBody>
      </p:sp>
      <p:sp>
        <p:nvSpPr>
          <p:cNvPr id="5" name="TextBox 4">
            <a:extLst>
              <a:ext uri="{FF2B5EF4-FFF2-40B4-BE49-F238E27FC236}">
                <a16:creationId xmlns:a16="http://schemas.microsoft.com/office/drawing/2014/main" id="{370283E8-6F9C-33DE-A8D2-445BE7CE56CD}"/>
              </a:ext>
            </a:extLst>
          </p:cNvPr>
          <p:cNvSpPr txBox="1"/>
          <p:nvPr/>
        </p:nvSpPr>
        <p:spPr>
          <a:xfrm>
            <a:off x="772610" y="1828800"/>
            <a:ext cx="6105644" cy="4616648"/>
          </a:xfrm>
          <a:prstGeom prst="rect">
            <a:avLst/>
          </a:prstGeom>
          <a:noFill/>
        </p:spPr>
        <p:txBody>
          <a:bodyPr wrap="square">
            <a:spAutoFit/>
          </a:bodyPr>
          <a:lstStyle/>
          <a:p>
            <a:endParaRPr lang="en-US" dirty="0"/>
          </a:p>
          <a:p>
            <a:pPr marL="285750" indent="-285750">
              <a:buFont typeface="Arial" panose="020B0604020202020204" pitchFamily="34" charset="0"/>
              <a:buChar char="•"/>
            </a:pPr>
            <a:r>
              <a:rPr lang="en-US" dirty="0"/>
              <a:t>Welcome to the world of Multimodality Image Fusion, where we explore the powerful techniques that enable us to merge information from different imaging modalities to create a comprehensive and more informative view.</a:t>
            </a:r>
          </a:p>
          <a:p>
            <a:pPr marL="285750" indent="-285750">
              <a:buFont typeface="Arial" panose="020B0604020202020204" pitchFamily="34" charset="0"/>
              <a:buChar char="•"/>
            </a:pPr>
            <a:r>
              <a:rPr lang="en-US" dirty="0">
                <a:solidFill>
                  <a:schemeClr val="bg1"/>
                </a:solidFill>
              </a:rPr>
              <a:t>Multimodality Image Fusion refers to the process of integrating data from multiple imaging sources, such as Magnetic Resonance Imaging (MRI) and Computed Tomography (CT) scans, to generate a single fused image that preserves the complementary features of each </a:t>
            </a:r>
          </a:p>
          <a:p>
            <a:pPr marL="285750" indent="-285750">
              <a:buFont typeface="Arial" panose="020B0604020202020204" pitchFamily="34" charset="0"/>
              <a:buChar char="•"/>
            </a:pPr>
            <a:r>
              <a:rPr lang="en-US" dirty="0"/>
              <a:t>The fusion of MRI and CT scans has gained significant importance in medical imaging due to the distinctive advantages offered by each modality. By combining their strengths, we can achieve a better understanding of the underlying structures and pathology, leading to improved diagnosis and treatment planning. modality.</a:t>
            </a:r>
            <a:endParaRPr lang="en-US" sz="2400" dirty="0"/>
          </a:p>
        </p:txBody>
      </p:sp>
      <p:pic>
        <p:nvPicPr>
          <p:cNvPr id="4098" name="Picture 2" descr="Ct GIF - Find on GIFER">
            <a:extLst>
              <a:ext uri="{FF2B5EF4-FFF2-40B4-BE49-F238E27FC236}">
                <a16:creationId xmlns:a16="http://schemas.microsoft.com/office/drawing/2014/main" id="{714CA0C7-D643-DA06-80AA-41C0B85F58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5051" y="2474813"/>
            <a:ext cx="4665346" cy="3060467"/>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a:extLst>
              <a:ext uri="{FF2B5EF4-FFF2-40B4-BE49-F238E27FC236}">
                <a16:creationId xmlns:a16="http://schemas.microsoft.com/office/drawing/2014/main" id="{95A91CCE-449C-80F6-1C72-7C704E4EB3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129868" y="-8840643"/>
            <a:ext cx="24510283" cy="24510283"/>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6A44B4D6-0DB2-AD6F-BAB5-E8E452088C43}"/>
              </a:ext>
            </a:extLst>
          </p:cNvPr>
          <p:cNvSpPr/>
          <p:nvPr/>
        </p:nvSpPr>
        <p:spPr>
          <a:xfrm rot="18644078">
            <a:off x="-11899665" y="9873248"/>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844863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2000" fill="hold"/>
                                        <p:tgtEl>
                                          <p:spTgt spid="3">
                                            <p:txEl>
                                              <p:pRg st="0" end="0"/>
                                            </p:txEl>
                                          </p:spTgt>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4ABF2EE-9BE8-5E0F-5F68-15A20ECE9C28}"/>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pic>
        <p:nvPicPr>
          <p:cNvPr id="2050" name="Picture 2">
            <a:extLst>
              <a:ext uri="{FF2B5EF4-FFF2-40B4-BE49-F238E27FC236}">
                <a16:creationId xmlns:a16="http://schemas.microsoft.com/office/drawing/2014/main" id="{C716BBA3-F48D-6B1D-CD7F-5FD8DC6ACBB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06328" y="1426164"/>
            <a:ext cx="4005671" cy="4005671"/>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2BA79180-552C-4CA5-5EBF-4CA3E2D501DF}"/>
              </a:ext>
            </a:extLst>
          </p:cNvPr>
          <p:cNvSpPr/>
          <p:nvPr/>
        </p:nvSpPr>
        <p:spPr>
          <a:xfrm>
            <a:off x="550818" y="410501"/>
            <a:ext cx="7475509" cy="1015663"/>
          </a:xfrm>
          <a:prstGeom prst="rect">
            <a:avLst/>
          </a:prstGeom>
          <a:noFill/>
        </p:spPr>
        <p:txBody>
          <a:bodyPr wrap="none" lIns="91440" tIns="45720" rIns="91440" bIns="45720">
            <a:spAutoFit/>
          </a:bodyPr>
          <a:lstStyle/>
          <a:p>
            <a:pPr algn="ctr"/>
            <a:r>
              <a:rPr lang="en-US" sz="60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PROBLEM STATEMENT:</a:t>
            </a:r>
          </a:p>
        </p:txBody>
      </p:sp>
      <p:sp>
        <p:nvSpPr>
          <p:cNvPr id="7" name="Wave 6">
            <a:extLst>
              <a:ext uri="{FF2B5EF4-FFF2-40B4-BE49-F238E27FC236}">
                <a16:creationId xmlns:a16="http://schemas.microsoft.com/office/drawing/2014/main" id="{1004AF9F-9D84-776E-983F-804B88C1FF78}"/>
              </a:ext>
            </a:extLst>
          </p:cNvPr>
          <p:cNvSpPr/>
          <p:nvPr/>
        </p:nvSpPr>
        <p:spPr>
          <a:xfrm>
            <a:off x="550818" y="1836665"/>
            <a:ext cx="6822255" cy="4205320"/>
          </a:xfrm>
          <a:prstGeom prst="wave">
            <a:avLst>
              <a:gd name="adj1" fmla="val 10642"/>
              <a:gd name="adj2" fmla="val 0"/>
            </a:avLst>
          </a:prstGeom>
          <a:solidFill>
            <a:schemeClr val="bg2">
              <a:lumMod val="2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8D04399B-E39B-CBE7-7E04-4A9906D22118}"/>
              </a:ext>
            </a:extLst>
          </p:cNvPr>
          <p:cNvSpPr txBox="1"/>
          <p:nvPr/>
        </p:nvSpPr>
        <p:spPr>
          <a:xfrm>
            <a:off x="912016" y="2734535"/>
            <a:ext cx="6099858" cy="2246769"/>
          </a:xfrm>
          <a:prstGeom prst="rect">
            <a:avLst/>
          </a:prstGeom>
          <a:noFill/>
        </p:spPr>
        <p:txBody>
          <a:bodyPr wrap="square">
            <a:spAutoFit/>
          </a:bodyPr>
          <a:lstStyle/>
          <a:p>
            <a:pPr marL="0" indent="0">
              <a:buNone/>
            </a:pPr>
            <a:r>
              <a:rPr lang="en-US" sz="2000" b="1" dirty="0">
                <a:solidFill>
                  <a:schemeClr val="bg1"/>
                </a:solidFill>
              </a:rPr>
              <a:t>The challenge lies in effectively fusing MRI and CT scans due to the absence of standardized techniques, leading to diagnostic inaccuracies and limited treatment planning. Developing robust fusion methods, like DWT and Pixel-Based Fusion, is crucial to preserve essential features from both modalities and improve diagnostic accuracy in medical imaging.</a:t>
            </a:r>
            <a:endParaRPr lang="en-IN" sz="2000" b="1" dirty="0">
              <a:solidFill>
                <a:schemeClr val="bg1"/>
              </a:solidFill>
            </a:endParaRPr>
          </a:p>
        </p:txBody>
      </p:sp>
      <p:sp>
        <p:nvSpPr>
          <p:cNvPr id="10" name="Arrow: Pentagon 9">
            <a:extLst>
              <a:ext uri="{FF2B5EF4-FFF2-40B4-BE49-F238E27FC236}">
                <a16:creationId xmlns:a16="http://schemas.microsoft.com/office/drawing/2014/main" id="{610CD0FB-9D02-EC25-1354-883059D894CB}"/>
              </a:ext>
            </a:extLst>
          </p:cNvPr>
          <p:cNvSpPr/>
          <p:nvPr/>
        </p:nvSpPr>
        <p:spPr>
          <a:xfrm>
            <a:off x="-5094515" y="371059"/>
            <a:ext cx="5094515" cy="1036906"/>
          </a:xfrm>
          <a:prstGeom prst="homePlate">
            <a:avLst>
              <a:gd name="adj" fmla="val 92705"/>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IN" sz="4000" b="1" dirty="0">
                <a:solidFill>
                  <a:schemeClr val="bg1"/>
                </a:solidFill>
              </a:rPr>
              <a:t>METHODOLOGY</a:t>
            </a:r>
          </a:p>
        </p:txBody>
      </p:sp>
    </p:spTree>
    <p:extLst>
      <p:ext uri="{BB962C8B-B14F-4D97-AF65-F5344CB8AC3E}">
        <p14:creationId xmlns:p14="http://schemas.microsoft.com/office/powerpoint/2010/main" val="3715449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 calcmode="lin" valueType="num">
                                      <p:cBhvr>
                                        <p:cTn id="9" dur="1000" fill="hold"/>
                                        <p:tgtEl>
                                          <p:spTgt spid="7"/>
                                        </p:tgtEl>
                                        <p:attrNameLst>
                                          <p:attrName>style.rotation</p:attrName>
                                        </p:attrNameLst>
                                      </p:cBhvr>
                                      <p:tavLst>
                                        <p:tav tm="0">
                                          <p:val>
                                            <p:fltVal val="90"/>
                                          </p:val>
                                        </p:tav>
                                        <p:tav tm="100000">
                                          <p:val>
                                            <p:fltVal val="0"/>
                                          </p:val>
                                        </p:tav>
                                      </p:tavLst>
                                    </p:anim>
                                    <p:animEffect transition="in" filter="fade">
                                      <p:cBhvr>
                                        <p:cTn id="10" dur="1000"/>
                                        <p:tgtEl>
                                          <p:spTgt spid="7"/>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p:cTn id="13" dur="1000" fill="hold"/>
                                        <p:tgtEl>
                                          <p:spTgt spid="9"/>
                                        </p:tgtEl>
                                        <p:attrNameLst>
                                          <p:attrName>ppt_w</p:attrName>
                                        </p:attrNameLst>
                                      </p:cBhvr>
                                      <p:tavLst>
                                        <p:tav tm="0">
                                          <p:val>
                                            <p:fltVal val="0"/>
                                          </p:val>
                                        </p:tav>
                                        <p:tav tm="100000">
                                          <p:val>
                                            <p:strVal val="#ppt_w"/>
                                          </p:val>
                                        </p:tav>
                                      </p:tavLst>
                                    </p:anim>
                                    <p:anim calcmode="lin" valueType="num">
                                      <p:cBhvr>
                                        <p:cTn id="14" dur="1000" fill="hold"/>
                                        <p:tgtEl>
                                          <p:spTgt spid="9"/>
                                        </p:tgtEl>
                                        <p:attrNameLst>
                                          <p:attrName>ppt_h</p:attrName>
                                        </p:attrNameLst>
                                      </p:cBhvr>
                                      <p:tavLst>
                                        <p:tav tm="0">
                                          <p:val>
                                            <p:fltVal val="0"/>
                                          </p:val>
                                        </p:tav>
                                        <p:tav tm="100000">
                                          <p:val>
                                            <p:strVal val="#ppt_h"/>
                                          </p:val>
                                        </p:tav>
                                      </p:tavLst>
                                    </p:anim>
                                    <p:anim calcmode="lin" valueType="num">
                                      <p:cBhvr>
                                        <p:cTn id="15" dur="1000" fill="hold"/>
                                        <p:tgtEl>
                                          <p:spTgt spid="9"/>
                                        </p:tgtEl>
                                        <p:attrNameLst>
                                          <p:attrName>style.rotation</p:attrName>
                                        </p:attrNameLst>
                                      </p:cBhvr>
                                      <p:tavLst>
                                        <p:tav tm="0">
                                          <p:val>
                                            <p:fltVal val="90"/>
                                          </p:val>
                                        </p:tav>
                                        <p:tav tm="100000">
                                          <p:val>
                                            <p:fltVal val="0"/>
                                          </p:val>
                                        </p:tav>
                                      </p:tavLst>
                                    </p:anim>
                                    <p:animEffect transition="in" filter="fade">
                                      <p:cBhvr>
                                        <p:cTn id="16"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7899791-2A37-87A4-4F12-58FCA964F990}"/>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9ADAA840-5EE9-0DA6-EDB2-F2661B060B27}"/>
              </a:ext>
            </a:extLst>
          </p:cNvPr>
          <p:cNvSpPr txBox="1"/>
          <p:nvPr/>
        </p:nvSpPr>
        <p:spPr>
          <a:xfrm>
            <a:off x="410029" y="1680312"/>
            <a:ext cx="6103256" cy="3847207"/>
          </a:xfrm>
          <a:prstGeom prst="rect">
            <a:avLst/>
          </a:prstGeom>
          <a:noFill/>
        </p:spPr>
        <p:txBody>
          <a:bodyPr wrap="square">
            <a:spAutoFit/>
          </a:bodyPr>
          <a:lstStyle/>
          <a:p>
            <a:pPr marL="0" indent="0">
              <a:buNone/>
            </a:pPr>
            <a:endParaRPr lang="en-IN" b="1" dirty="0">
              <a:solidFill>
                <a:schemeClr val="bg1"/>
              </a:solidFill>
            </a:endParaRPr>
          </a:p>
          <a:p>
            <a:pPr>
              <a:buFont typeface="Wingdings" panose="05000000000000000000" pitchFamily="2" charset="2"/>
              <a:buChar char="§"/>
            </a:pPr>
            <a:r>
              <a:rPr lang="en-IN" b="1" dirty="0">
                <a:solidFill>
                  <a:schemeClr val="bg1"/>
                </a:solidFill>
              </a:rPr>
              <a:t>A. </a:t>
            </a:r>
            <a:r>
              <a:rPr lang="en-IN" sz="2800" b="1" dirty="0">
                <a:solidFill>
                  <a:schemeClr val="bg1"/>
                </a:solidFill>
              </a:rPr>
              <a:t>ARCHITECTURE:</a:t>
            </a:r>
          </a:p>
          <a:p>
            <a:pPr marL="0" indent="0">
              <a:buNone/>
            </a:pPr>
            <a:r>
              <a:rPr lang="en-US" dirty="0">
                <a:solidFill>
                  <a:schemeClr val="bg1"/>
                </a:solidFill>
              </a:rPr>
              <a:t>The code implements an image fusion pipeline using Python and OpenCV. It consists of several functions for data preprocessing, image registration, and fusion. The main steps include loading CT and MRI registered images, defining corresponding points for image registration, applying Procrustes transformation to align the images, and performing both pixel-based and Discrete Wavelet Transform (DWT) fusion methods to combine the aligned images. Finally, the fused images are displayed and saved for further analysis.</a:t>
            </a:r>
            <a:endParaRPr lang="en-IN" sz="1200" b="1" dirty="0">
              <a:solidFill>
                <a:schemeClr val="bg1"/>
              </a:solidFill>
            </a:endParaRPr>
          </a:p>
          <a:p>
            <a:pPr marL="0" indent="0">
              <a:buNone/>
            </a:pPr>
            <a:endParaRPr lang="en-IN" b="1" dirty="0">
              <a:solidFill>
                <a:schemeClr val="bg1"/>
              </a:solidFill>
            </a:endParaRPr>
          </a:p>
          <a:p>
            <a:pPr marL="0" indent="0">
              <a:buNone/>
            </a:pPr>
            <a:endParaRPr lang="en-IN" dirty="0">
              <a:solidFill>
                <a:schemeClr val="bg1"/>
              </a:solidFill>
            </a:endParaRPr>
          </a:p>
        </p:txBody>
      </p:sp>
      <p:pic>
        <p:nvPicPr>
          <p:cNvPr id="5122" name="Picture 2">
            <a:extLst>
              <a:ext uri="{FF2B5EF4-FFF2-40B4-BE49-F238E27FC236}">
                <a16:creationId xmlns:a16="http://schemas.microsoft.com/office/drawing/2014/main" id="{FF1B7A41-77AE-6D24-A324-3AE07C549CE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8655"/>
          <a:stretch/>
        </p:blipFill>
        <p:spPr bwMode="auto">
          <a:xfrm>
            <a:off x="7172597" y="1216315"/>
            <a:ext cx="4360091" cy="4775200"/>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9" name="Arrow: Pentagon 8">
            <a:extLst>
              <a:ext uri="{FF2B5EF4-FFF2-40B4-BE49-F238E27FC236}">
                <a16:creationId xmlns:a16="http://schemas.microsoft.com/office/drawing/2014/main" id="{EBE88141-51AE-3535-5E34-E37BC59B452C}"/>
              </a:ext>
            </a:extLst>
          </p:cNvPr>
          <p:cNvSpPr/>
          <p:nvPr/>
        </p:nvSpPr>
        <p:spPr>
          <a:xfrm>
            <a:off x="0" y="374749"/>
            <a:ext cx="5094515" cy="1036906"/>
          </a:xfrm>
          <a:prstGeom prst="homePlate">
            <a:avLst>
              <a:gd name="adj" fmla="val 92705"/>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IN" sz="4000" b="1" dirty="0">
                <a:solidFill>
                  <a:schemeClr val="bg1"/>
                </a:solidFill>
              </a:rPr>
              <a:t>METHODOLOGY</a:t>
            </a:r>
          </a:p>
        </p:txBody>
      </p:sp>
    </p:spTree>
    <p:extLst>
      <p:ext uri="{BB962C8B-B14F-4D97-AF65-F5344CB8AC3E}">
        <p14:creationId xmlns:p14="http://schemas.microsoft.com/office/powerpoint/2010/main" val="27122883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4D40CE02-F4D9-485E-25E1-2607E1C0EA62}"/>
              </a:ext>
            </a:extLst>
          </p:cNvPr>
          <p:cNvSpPr txBox="1"/>
          <p:nvPr/>
        </p:nvSpPr>
        <p:spPr>
          <a:xfrm>
            <a:off x="6270171" y="947952"/>
            <a:ext cx="6103256" cy="5632311"/>
          </a:xfrm>
          <a:prstGeom prst="rect">
            <a:avLst/>
          </a:prstGeom>
          <a:noFill/>
        </p:spPr>
        <p:txBody>
          <a:bodyPr wrap="square">
            <a:spAutoFit/>
          </a:bodyPr>
          <a:lstStyle/>
          <a:p>
            <a:r>
              <a:rPr lang="en-IN" sz="2400" b="1" dirty="0">
                <a:solidFill>
                  <a:schemeClr val="bg1"/>
                </a:solidFill>
              </a:rPr>
              <a:t>B.  DATA ANALYSIS:</a:t>
            </a:r>
          </a:p>
          <a:p>
            <a:pPr marL="0" indent="0">
              <a:buNone/>
            </a:pPr>
            <a:r>
              <a:rPr lang="en-US" sz="2400" dirty="0">
                <a:solidFill>
                  <a:schemeClr val="bg1"/>
                </a:solidFill>
              </a:rPr>
              <a:t>In the data analysis module, learning is done </a:t>
            </a:r>
          </a:p>
          <a:p>
            <a:pPr marL="0" indent="0">
              <a:buNone/>
            </a:pPr>
            <a:r>
              <a:rPr lang="en-US" sz="2400" dirty="0">
                <a:solidFill>
                  <a:schemeClr val="bg1"/>
                </a:solidFill>
              </a:rPr>
              <a:t>on the malware detection system. Dataset are provided for training and testing. The dataset used will be discussed in the next section. Furthermore, the Support Vector Machine (SVM) algorithm and Random Forest algorithm play a role in classifying the dataset. The classification algorithm will try to identify the class of malware or benign. Malware is extracted and reported to the human expert if the classifier algorithm detects malware. Furthermore, re-training is carried out to improve detection accuracy.</a:t>
            </a:r>
          </a:p>
          <a:p>
            <a:pPr marL="0" indent="0">
              <a:buNone/>
            </a:pPr>
            <a:endParaRPr lang="en-IN" sz="2400" dirty="0">
              <a:solidFill>
                <a:schemeClr val="bg1"/>
              </a:solidFill>
            </a:endParaRPr>
          </a:p>
        </p:txBody>
      </p:sp>
      <p:pic>
        <p:nvPicPr>
          <p:cNvPr id="6146" name="Picture 2" descr="Four “Lesser Known” Python Libraries for Data Science | by Naina Chaturvedi  | DataDrivenInvestor">
            <a:extLst>
              <a:ext uri="{FF2B5EF4-FFF2-40B4-BE49-F238E27FC236}">
                <a16:creationId xmlns:a16="http://schemas.microsoft.com/office/drawing/2014/main" id="{E06CBEFB-A40D-C9D2-109F-8BAB7B3B03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468" y="1347271"/>
            <a:ext cx="6083703" cy="45627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54745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761CFD81-3DD6-3FC1-FF67-406E04B424DD}"/>
              </a:ext>
            </a:extLst>
          </p:cNvPr>
          <p:cNvSpPr txBox="1"/>
          <p:nvPr/>
        </p:nvSpPr>
        <p:spPr>
          <a:xfrm>
            <a:off x="6088744" y="2660471"/>
            <a:ext cx="6103256" cy="2985433"/>
          </a:xfrm>
          <a:prstGeom prst="rect">
            <a:avLst/>
          </a:prstGeom>
          <a:noFill/>
        </p:spPr>
        <p:txBody>
          <a:bodyPr wrap="square">
            <a:spAutoFit/>
          </a:bodyPr>
          <a:lstStyle/>
          <a:p>
            <a:r>
              <a:rPr lang="en-IN" sz="2000" dirty="0">
                <a:solidFill>
                  <a:schemeClr val="bg1"/>
                </a:solidFill>
              </a:rPr>
              <a:t> </a:t>
            </a:r>
          </a:p>
          <a:p>
            <a:r>
              <a:rPr lang="en-US" sz="2800" b="1" dirty="0">
                <a:solidFill>
                  <a:schemeClr val="bg1"/>
                </a:solidFill>
              </a:rPr>
              <a:t>a. Dataset: </a:t>
            </a:r>
          </a:p>
          <a:p>
            <a:r>
              <a:rPr lang="en-US" sz="2000" dirty="0">
                <a:solidFill>
                  <a:schemeClr val="bg1"/>
                </a:solidFill>
              </a:rPr>
              <a:t>The code assumes that the CT image and MRI  image are available in the specified file paths. The user is prompted to provide corresponding points between the CT and MRI images for the image registration process. The registration allows establishing a spatial correspondence between the two modalities, which is essential for accurate fusion.</a:t>
            </a:r>
            <a:endParaRPr lang="en-IN" sz="2000" dirty="0">
              <a:solidFill>
                <a:schemeClr val="bg1"/>
              </a:solidFill>
            </a:endParaRPr>
          </a:p>
        </p:txBody>
      </p:sp>
      <p:sp>
        <p:nvSpPr>
          <p:cNvPr id="5" name="Title 4">
            <a:extLst>
              <a:ext uri="{FF2B5EF4-FFF2-40B4-BE49-F238E27FC236}">
                <a16:creationId xmlns:a16="http://schemas.microsoft.com/office/drawing/2014/main" id="{537AAF90-DC68-0056-3902-C2B10BD0406A}"/>
              </a:ext>
            </a:extLst>
          </p:cNvPr>
          <p:cNvSpPr txBox="1">
            <a:spLocks/>
          </p:cNvSpPr>
          <p:nvPr/>
        </p:nvSpPr>
        <p:spPr>
          <a:xfrm rot="10800000" flipV="1">
            <a:off x="2525652" y="3178840"/>
            <a:ext cx="1793543" cy="451584"/>
          </a:xfrm>
          <a:prstGeom prst="rect">
            <a:avLst/>
          </a:prstGeom>
          <a:effectLst/>
        </p:spPr>
        <p:txBody>
          <a:bodyPr vert="horz" lIns="91440" tIns="45720" rIns="91440" bIns="45720" rtlCol="0" anchor="b">
            <a:normAutofit fontScale="97500"/>
          </a:bodyPr>
          <a:lstStyle>
            <a:lvl1pPr algn="ctr" defTabSz="457200" rtl="0" eaLnBrk="1" latinLnBrk="0" hangingPunct="1">
              <a:spcBef>
                <a:spcPct val="0"/>
              </a:spcBef>
              <a:buNone/>
              <a:defRPr sz="2400" b="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solidFill>
                  <a:schemeClr val="bg1"/>
                </a:solidFill>
              </a:rPr>
              <a:t>CT Scans</a:t>
            </a:r>
          </a:p>
        </p:txBody>
      </p:sp>
      <p:pic>
        <p:nvPicPr>
          <p:cNvPr id="6" name="Content Placeholder 6">
            <a:extLst>
              <a:ext uri="{FF2B5EF4-FFF2-40B4-BE49-F238E27FC236}">
                <a16:creationId xmlns:a16="http://schemas.microsoft.com/office/drawing/2014/main" id="{D8C3FB70-7C12-AFE5-BB60-C9AC800C41AA}"/>
              </a:ext>
            </a:extLst>
          </p:cNvPr>
          <p:cNvPicPr>
            <a:picLocks noChangeAspect="1"/>
          </p:cNvPicPr>
          <p:nvPr/>
        </p:nvPicPr>
        <p:blipFill>
          <a:blip r:embed="rId2"/>
          <a:stretch>
            <a:fillRect/>
          </a:stretch>
        </p:blipFill>
        <p:spPr>
          <a:xfrm flipV="1">
            <a:off x="1359764" y="1348998"/>
            <a:ext cx="1897457" cy="1901120"/>
          </a:xfrm>
          <a:prstGeom prst="rect">
            <a:avLst/>
          </a:prstGeom>
        </p:spPr>
      </p:pic>
      <p:pic>
        <p:nvPicPr>
          <p:cNvPr id="7" name="Picture 6">
            <a:extLst>
              <a:ext uri="{FF2B5EF4-FFF2-40B4-BE49-F238E27FC236}">
                <a16:creationId xmlns:a16="http://schemas.microsoft.com/office/drawing/2014/main" id="{052287AA-8447-4C86-8C5F-8F76180CC47E}"/>
              </a:ext>
            </a:extLst>
          </p:cNvPr>
          <p:cNvPicPr>
            <a:picLocks noChangeAspect="1"/>
          </p:cNvPicPr>
          <p:nvPr/>
        </p:nvPicPr>
        <p:blipFill>
          <a:blip r:embed="rId3"/>
          <a:stretch>
            <a:fillRect/>
          </a:stretch>
        </p:blipFill>
        <p:spPr>
          <a:xfrm flipV="1">
            <a:off x="3587625" y="3743187"/>
            <a:ext cx="1793543" cy="1901121"/>
          </a:xfrm>
          <a:prstGeom prst="rect">
            <a:avLst/>
          </a:prstGeom>
        </p:spPr>
      </p:pic>
      <p:pic>
        <p:nvPicPr>
          <p:cNvPr id="8" name="Picture 7">
            <a:extLst>
              <a:ext uri="{FF2B5EF4-FFF2-40B4-BE49-F238E27FC236}">
                <a16:creationId xmlns:a16="http://schemas.microsoft.com/office/drawing/2014/main" id="{462B23E6-F083-EE34-4F66-A33B381A4BCB}"/>
              </a:ext>
            </a:extLst>
          </p:cNvPr>
          <p:cNvPicPr>
            <a:picLocks noChangeAspect="1"/>
          </p:cNvPicPr>
          <p:nvPr/>
        </p:nvPicPr>
        <p:blipFill>
          <a:blip r:embed="rId4"/>
          <a:stretch>
            <a:fillRect/>
          </a:stretch>
        </p:blipFill>
        <p:spPr>
          <a:xfrm flipV="1">
            <a:off x="3587625" y="1348998"/>
            <a:ext cx="1899448" cy="1901121"/>
          </a:xfrm>
          <a:prstGeom prst="rect">
            <a:avLst/>
          </a:prstGeom>
        </p:spPr>
      </p:pic>
      <p:pic>
        <p:nvPicPr>
          <p:cNvPr id="9" name="Picture 8">
            <a:extLst>
              <a:ext uri="{FF2B5EF4-FFF2-40B4-BE49-F238E27FC236}">
                <a16:creationId xmlns:a16="http://schemas.microsoft.com/office/drawing/2014/main" id="{709AD871-0154-8CDE-042D-ADE541E36F40}"/>
              </a:ext>
            </a:extLst>
          </p:cNvPr>
          <p:cNvPicPr>
            <a:picLocks noChangeAspect="1"/>
          </p:cNvPicPr>
          <p:nvPr/>
        </p:nvPicPr>
        <p:blipFill>
          <a:blip r:embed="rId5"/>
          <a:stretch>
            <a:fillRect/>
          </a:stretch>
        </p:blipFill>
        <p:spPr>
          <a:xfrm flipV="1">
            <a:off x="1376196" y="3743187"/>
            <a:ext cx="1899448" cy="1901121"/>
          </a:xfrm>
          <a:prstGeom prst="rect">
            <a:avLst/>
          </a:prstGeom>
        </p:spPr>
      </p:pic>
      <p:sp>
        <p:nvSpPr>
          <p:cNvPr id="10" name="Title 4">
            <a:extLst>
              <a:ext uri="{FF2B5EF4-FFF2-40B4-BE49-F238E27FC236}">
                <a16:creationId xmlns:a16="http://schemas.microsoft.com/office/drawing/2014/main" id="{F5ECEA8F-6D0F-9A24-8049-40C5F83C6B25}"/>
              </a:ext>
            </a:extLst>
          </p:cNvPr>
          <p:cNvSpPr txBox="1">
            <a:spLocks/>
          </p:cNvSpPr>
          <p:nvPr/>
        </p:nvSpPr>
        <p:spPr>
          <a:xfrm rot="10800000" flipV="1">
            <a:off x="2325920" y="5801433"/>
            <a:ext cx="2325235" cy="671885"/>
          </a:xfrm>
          <a:prstGeom prst="rect">
            <a:avLst/>
          </a:prstGeom>
          <a:effectLst/>
        </p:spPr>
        <p:txBody>
          <a:bodyPr vert="horz" lIns="91440" tIns="45720" rIns="91440" bIns="45720" rtlCol="0" anchor="b">
            <a:normAutofit fontScale="97500"/>
          </a:bodyPr>
          <a:lstStyle>
            <a:lvl1pPr algn="ctr" defTabSz="457200" rtl="0" eaLnBrk="1" latinLnBrk="0" hangingPunct="1">
              <a:spcBef>
                <a:spcPct val="0"/>
              </a:spcBef>
              <a:buNone/>
              <a:defRPr sz="2400" b="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900" dirty="0">
                <a:solidFill>
                  <a:schemeClr val="bg1"/>
                </a:solidFill>
              </a:rPr>
              <a:t>MRI</a:t>
            </a:r>
            <a:r>
              <a:rPr lang="en-US" sz="1400" dirty="0">
                <a:solidFill>
                  <a:schemeClr val="bg1"/>
                </a:solidFill>
              </a:rPr>
              <a:t> </a:t>
            </a:r>
            <a:r>
              <a:rPr lang="en-US" dirty="0">
                <a:solidFill>
                  <a:schemeClr val="bg1"/>
                </a:solidFill>
              </a:rPr>
              <a:t>Scans</a:t>
            </a:r>
            <a:endParaRPr lang="en-US" sz="1400" dirty="0">
              <a:solidFill>
                <a:schemeClr val="bg1"/>
              </a:solidFill>
            </a:endParaRPr>
          </a:p>
        </p:txBody>
      </p:sp>
    </p:spTree>
    <p:extLst>
      <p:ext uri="{BB962C8B-B14F-4D97-AF65-F5344CB8AC3E}">
        <p14:creationId xmlns:p14="http://schemas.microsoft.com/office/powerpoint/2010/main" val="436103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83E13DBB-C871-BABE-EB80-29C608FF3B49}"/>
              </a:ext>
            </a:extLst>
          </p:cNvPr>
          <p:cNvSpPr txBox="1"/>
          <p:nvPr/>
        </p:nvSpPr>
        <p:spPr>
          <a:xfrm>
            <a:off x="889001" y="3803081"/>
            <a:ext cx="6103256" cy="2031325"/>
          </a:xfrm>
          <a:prstGeom prst="rect">
            <a:avLst/>
          </a:prstGeom>
          <a:noFill/>
        </p:spPr>
        <p:txBody>
          <a:bodyPr wrap="square">
            <a:spAutoFit/>
          </a:bodyPr>
          <a:lstStyle/>
          <a:p>
            <a:r>
              <a:rPr lang="en-US" b="1" dirty="0"/>
              <a:t>B. IMAGE REGISTRATION</a:t>
            </a:r>
          </a:p>
          <a:p>
            <a:pPr marL="0" indent="0">
              <a:buNone/>
            </a:pPr>
            <a:r>
              <a:rPr lang="en-US" dirty="0"/>
              <a:t>The image registration in the code is performed using the Procrustes algorithm. It aligns the points defined by the user between the CT and MRI images to find an optimal similarity transformation that best aligns the two images. The algorithm handles translation, scaling, and rotation to achieve a spatial correspondence.</a:t>
            </a:r>
            <a:endParaRPr lang="en-IN" dirty="0"/>
          </a:p>
        </p:txBody>
      </p:sp>
      <p:pic>
        <p:nvPicPr>
          <p:cNvPr id="5" name="Picture 2" descr="Image Registration: From SIFT to Deep Learning | by Emna Kamoun | Sicara's  blog | Medium">
            <a:extLst>
              <a:ext uri="{FF2B5EF4-FFF2-40B4-BE49-F238E27FC236}">
                <a16:creationId xmlns:a16="http://schemas.microsoft.com/office/drawing/2014/main" id="{99DBBEB1-AAFC-D242-AD3F-42403314E1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7440" y="588166"/>
            <a:ext cx="7119772" cy="28408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16167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A8AD22-B1BB-5A89-0EAE-B85A5DB110F6}"/>
              </a:ext>
            </a:extLst>
          </p:cNvPr>
          <p:cNvSpPr/>
          <p:nvPr/>
        </p:nvSpPr>
        <p:spPr>
          <a:xfrm>
            <a:off x="0" y="0"/>
            <a:ext cx="12192000" cy="685800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1F7900A1-B2AD-38A7-137B-F0194A7B11AD}"/>
              </a:ext>
            </a:extLst>
          </p:cNvPr>
          <p:cNvSpPr txBox="1"/>
          <p:nvPr/>
        </p:nvSpPr>
        <p:spPr>
          <a:xfrm>
            <a:off x="6088744" y="537028"/>
            <a:ext cx="6103256" cy="5878532"/>
          </a:xfrm>
          <a:prstGeom prst="rect">
            <a:avLst/>
          </a:prstGeom>
          <a:noFill/>
        </p:spPr>
        <p:txBody>
          <a:bodyPr wrap="square">
            <a:spAutoFit/>
          </a:bodyPr>
          <a:lstStyle/>
          <a:p>
            <a:endParaRPr lang="en-IN" sz="2000" dirty="0">
              <a:solidFill>
                <a:schemeClr val="bg1">
                  <a:lumMod val="85000"/>
                </a:schemeClr>
              </a:solidFill>
            </a:endParaRPr>
          </a:p>
          <a:p>
            <a:r>
              <a:rPr lang="en-US" sz="4000" b="1" dirty="0">
                <a:solidFill>
                  <a:schemeClr val="bg1">
                    <a:lumMod val="85000"/>
                  </a:schemeClr>
                </a:solidFill>
              </a:rPr>
              <a:t>C. FUSION METHODS:</a:t>
            </a:r>
          </a:p>
          <a:p>
            <a:r>
              <a:rPr lang="en-US" sz="4000" b="1" dirty="0">
                <a:solidFill>
                  <a:schemeClr val="bg1">
                    <a:lumMod val="85000"/>
                  </a:schemeClr>
                </a:solidFill>
              </a:rPr>
              <a:t> </a:t>
            </a:r>
          </a:p>
          <a:p>
            <a:r>
              <a:rPr lang="en-US" sz="2000" b="1" dirty="0">
                <a:solidFill>
                  <a:schemeClr val="bg1">
                    <a:lumMod val="85000"/>
                  </a:schemeClr>
                </a:solidFill>
              </a:rPr>
              <a:t>1- DWT Fusion:</a:t>
            </a:r>
            <a:r>
              <a:rPr lang="en-US" sz="2000" dirty="0">
                <a:solidFill>
                  <a:schemeClr val="bg1">
                    <a:lumMod val="85000"/>
                  </a:schemeClr>
                </a:solidFill>
              </a:rPr>
              <a:t> The DWT (Discrete Wavelet Transform) fusion method combines the approximation and detail coefficients of two images, resulting in a fused image that preserves essential features from both input images. In this method, the wavelet transform is applied to decompose the images into multiple frequency sub-bands.</a:t>
            </a:r>
          </a:p>
          <a:p>
            <a:endParaRPr lang="en-US" sz="2000" dirty="0">
              <a:solidFill>
                <a:schemeClr val="bg1">
                  <a:lumMod val="85000"/>
                </a:schemeClr>
              </a:solidFill>
            </a:endParaRPr>
          </a:p>
          <a:p>
            <a:endParaRPr lang="en-US" sz="2000" dirty="0">
              <a:solidFill>
                <a:schemeClr val="bg1">
                  <a:lumMod val="85000"/>
                </a:schemeClr>
              </a:solidFill>
            </a:endParaRPr>
          </a:p>
          <a:p>
            <a:r>
              <a:rPr lang="en-US" sz="3600" dirty="0">
                <a:solidFill>
                  <a:schemeClr val="bg1">
                    <a:lumMod val="85000"/>
                  </a:schemeClr>
                </a:solidFill>
              </a:rPr>
              <a:t>2- </a:t>
            </a:r>
            <a:r>
              <a:rPr lang="en-US" sz="2000" b="1" dirty="0">
                <a:solidFill>
                  <a:schemeClr val="bg1">
                    <a:lumMod val="85000"/>
                  </a:schemeClr>
                </a:solidFill>
              </a:rPr>
              <a:t>Pixel-Based Fusion:</a:t>
            </a:r>
            <a:r>
              <a:rPr lang="en-US" sz="2000" dirty="0">
                <a:solidFill>
                  <a:schemeClr val="bg1">
                    <a:lumMod val="85000"/>
                  </a:schemeClr>
                </a:solidFill>
              </a:rPr>
              <a:t> The pixel-based fusion method combines the pixel values of two images by averaging them, resulting in a blended image that retains information from both input images.</a:t>
            </a:r>
            <a:endParaRPr lang="en-IN" sz="3600" dirty="0">
              <a:solidFill>
                <a:schemeClr val="bg1">
                  <a:lumMod val="85000"/>
                </a:schemeClr>
              </a:solidFill>
            </a:endParaRPr>
          </a:p>
        </p:txBody>
      </p:sp>
      <p:pic>
        <p:nvPicPr>
          <p:cNvPr id="5" name="Picture 4" descr="DWT based fusion process. | Download Scientific Diagram">
            <a:extLst>
              <a:ext uri="{FF2B5EF4-FFF2-40B4-BE49-F238E27FC236}">
                <a16:creationId xmlns:a16="http://schemas.microsoft.com/office/drawing/2014/main" id="{EC7580FA-356A-F79F-D7E9-DA78EEC008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22543" y="108124"/>
            <a:ext cx="3080085" cy="323095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8" descr="Pixel-level image fusion: A survey of the state of the art - ScienceDirect">
            <a:extLst>
              <a:ext uri="{FF2B5EF4-FFF2-40B4-BE49-F238E27FC236}">
                <a16:creationId xmlns:a16="http://schemas.microsoft.com/office/drawing/2014/main" id="{C65FA240-30EB-5ED5-B047-D1CBA9DFDF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595" y="4210911"/>
            <a:ext cx="5719933" cy="2204649"/>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E875682D-B029-4CDC-AE73-D6F5E3AB556A}"/>
              </a:ext>
            </a:extLst>
          </p:cNvPr>
          <p:cNvSpPr txBox="1">
            <a:spLocks/>
          </p:cNvSpPr>
          <p:nvPr/>
        </p:nvSpPr>
        <p:spPr>
          <a:xfrm>
            <a:off x="2061246" y="3518926"/>
            <a:ext cx="2222960" cy="462343"/>
          </a:xfrm>
          <a:prstGeom prst="rect">
            <a:avLst/>
          </a:prstGeom>
          <a:effectLst/>
        </p:spPr>
        <p:txBody>
          <a:bodyPr vert="horz" lIns="91440" tIns="45720" rIns="91440" bIns="45720" rtlCol="0" anchor="b">
            <a:normAutofit fontScale="40000" lnSpcReduction="20000"/>
          </a:bodyPr>
          <a:lstStyle>
            <a:lvl1pPr algn="ctr" defTabSz="457200" rtl="0" eaLnBrk="1" latinLnBrk="0" hangingPunct="1">
              <a:spcBef>
                <a:spcPct val="0"/>
              </a:spcBef>
              <a:buNone/>
              <a:defRPr sz="2400" b="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IN" sz="4800" dirty="0">
                <a:solidFill>
                  <a:schemeClr val="bg1"/>
                </a:solidFill>
              </a:rPr>
              <a:t>FIG a) DWT FUSION</a:t>
            </a:r>
          </a:p>
        </p:txBody>
      </p:sp>
    </p:spTree>
    <p:extLst>
      <p:ext uri="{BB962C8B-B14F-4D97-AF65-F5344CB8AC3E}">
        <p14:creationId xmlns:p14="http://schemas.microsoft.com/office/powerpoint/2010/main" val="19752473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455</TotalTime>
  <Words>1125</Words>
  <Application>Microsoft Office PowerPoint</Application>
  <PresentationFormat>Widescreen</PresentationFormat>
  <Paragraphs>80</Paragraphs>
  <Slides>16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Algerian</vt:lpstr>
      <vt:lpstr>Arial</vt:lpstr>
      <vt:lpstr>Berlin Sans FB Demi</vt:lpstr>
      <vt:lpstr>Calibri</vt:lpstr>
      <vt:lpstr>Calibri Light</vt:lpstr>
      <vt:lpstr>OCR A Extended</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NAMAN Singhal</dc:creator>
  <cp:lastModifiedBy>NAMAN Singhal</cp:lastModifiedBy>
  <cp:revision>3</cp:revision>
  <dcterms:created xsi:type="dcterms:W3CDTF">2023-07-22T17:15:07Z</dcterms:created>
  <dcterms:modified xsi:type="dcterms:W3CDTF">2023-07-23T00:50:36Z</dcterms:modified>
</cp:coreProperties>
</file>

<file path=docProps/thumbnail.jpeg>
</file>